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Calibri" panose="020F0502020204030204" pitchFamily="34" charset="0"/>
      <p:regular r:id="rId12"/>
      <p:bold r:id="rId13"/>
      <p:italic r:id="rId14"/>
      <p:boldItalic r:id="rId15"/>
    </p:embeddedFont>
    <p:embeddedFont>
      <p:font typeface="Canva Sans" panose="020B0503030501040103" pitchFamily="34" charset="0"/>
      <p:regular r:id="rId16"/>
    </p:embeddedFont>
    <p:embeddedFont>
      <p:font typeface="Canva Sans Bold" panose="020B0803030501040103" pitchFamily="34" charset="0"/>
      <p:regular r:id="rId17"/>
      <p:bold r:id="rId18"/>
    </p:embeddedFont>
    <p:embeddedFont>
      <p:font typeface="Poppins" pitchFamily="2" charset="77"/>
      <p:regular r:id="rId19"/>
      <p:bold r:id="rId20"/>
      <p:italic r:id="rId21"/>
      <p:boldItalic r:id="rId22"/>
    </p:embeddedFont>
    <p:embeddedFont>
      <p:font typeface="Poppins Bold" pitchFamily="2" charset="77"/>
      <p:regular r:id="rId23"/>
      <p:bold r:id="rId24"/>
    </p:embeddedFont>
    <p:embeddedFont>
      <p:font typeface="Poppins Heavy" pitchFamily="2" charset="77"/>
      <p:regular r:id="rId25"/>
      <p:bold r:id="rId26"/>
    </p:embeddedFont>
    <p:embeddedFont>
      <p:font typeface="Poppins Ultra-Bold" pitchFamily="2" charset="77"/>
      <p:regular r:id="rId27"/>
      <p:bold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4605" autoAdjust="0"/>
  </p:normalViewPr>
  <p:slideViewPr>
    <p:cSldViewPr>
      <p:cViewPr varScale="1">
        <p:scale>
          <a:sx n="71" d="100"/>
          <a:sy n="71" d="100"/>
        </p:scale>
        <p:origin x="760"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3.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font" Target="fonts/font8.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8.svg"/><Relationship Id="rId7" Type="http://schemas.openxmlformats.org/officeDocument/2006/relationships/image" Target="../media/image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6.svg"/><Relationship Id="rId5" Type="http://schemas.openxmlformats.org/officeDocument/2006/relationships/image" Target="../media/image10.svg"/><Relationship Id="rId10" Type="http://schemas.openxmlformats.org/officeDocument/2006/relationships/image" Target="../media/image5.png"/><Relationship Id="rId4" Type="http://schemas.openxmlformats.org/officeDocument/2006/relationships/image" Target="../media/image9.png"/><Relationship Id="rId9"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6.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0.sv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svg"/><Relationship Id="rId10" Type="http://schemas.openxmlformats.org/officeDocument/2006/relationships/image" Target="../media/image13.png"/><Relationship Id="rId4" Type="http://schemas.openxmlformats.org/officeDocument/2006/relationships/image" Target="../media/image9.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svg"/><Relationship Id="rId7"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10" Type="http://schemas.openxmlformats.org/officeDocument/2006/relationships/image" Target="../media/image8.svg"/><Relationship Id="rId4" Type="http://schemas.openxmlformats.org/officeDocument/2006/relationships/image" Target="../media/image9.png"/><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svg"/><Relationship Id="rId10" Type="http://schemas.openxmlformats.org/officeDocument/2006/relationships/image" Target="../media/image13.png"/><Relationship Id="rId4" Type="http://schemas.openxmlformats.org/officeDocument/2006/relationships/image" Target="../media/image9.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sv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8.svg"/><Relationship Id="rId7" Type="http://schemas.openxmlformats.org/officeDocument/2006/relationships/image" Target="../media/image6.svg"/><Relationship Id="rId12"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7.svg"/><Relationship Id="rId5" Type="http://schemas.openxmlformats.org/officeDocument/2006/relationships/image" Target="../media/image10.svg"/><Relationship Id="rId10" Type="http://schemas.openxmlformats.org/officeDocument/2006/relationships/image" Target="../media/image16.png"/><Relationship Id="rId4" Type="http://schemas.openxmlformats.org/officeDocument/2006/relationships/image" Target="../media/image9.png"/><Relationship Id="rId9" Type="http://schemas.openxmlformats.org/officeDocument/2006/relationships/image" Target="../media/image15.svg"/><Relationship Id="rId14" Type="http://schemas.openxmlformats.org/officeDocument/2006/relationships/image" Target="../media/image20.sv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svg"/><Relationship Id="rId3" Type="http://schemas.openxmlformats.org/officeDocument/2006/relationships/image" Target="../media/image15.svg"/><Relationship Id="rId7" Type="http://schemas.openxmlformats.org/officeDocument/2006/relationships/image" Target="../media/image17.svg"/><Relationship Id="rId12" Type="http://schemas.openxmlformats.org/officeDocument/2006/relationships/image" Target="../media/image22.svg"/><Relationship Id="rId17" Type="http://schemas.openxmlformats.org/officeDocument/2006/relationships/image" Target="../media/image27.png"/><Relationship Id="rId2" Type="http://schemas.openxmlformats.org/officeDocument/2006/relationships/image" Target="../media/image14.png"/><Relationship Id="rId16" Type="http://schemas.openxmlformats.org/officeDocument/2006/relationships/image" Target="../media/image26.svg"/><Relationship Id="rId20" Type="http://schemas.openxmlformats.org/officeDocument/2006/relationships/image" Target="../media/image8.sv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0.svg"/><Relationship Id="rId15" Type="http://schemas.openxmlformats.org/officeDocument/2006/relationships/image" Target="../media/image25.png"/><Relationship Id="rId10" Type="http://schemas.openxmlformats.org/officeDocument/2006/relationships/image" Target="../media/image20.svg"/><Relationship Id="rId19" Type="http://schemas.openxmlformats.org/officeDocument/2006/relationships/image" Target="../media/image7.png"/><Relationship Id="rId4" Type="http://schemas.openxmlformats.org/officeDocument/2006/relationships/image" Target="../media/image9.png"/><Relationship Id="rId9" Type="http://schemas.openxmlformats.org/officeDocument/2006/relationships/image" Target="../media/image19.png"/><Relationship Id="rId14" Type="http://schemas.openxmlformats.org/officeDocument/2006/relationships/image" Target="../media/image2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rot="5400000">
            <a:off x="12801600" y="3314700"/>
            <a:ext cx="7315200" cy="3657600"/>
          </a:xfrm>
          <a:custGeom>
            <a:avLst/>
            <a:gdLst/>
            <a:ahLst/>
            <a:cxnLst/>
            <a:rect l="l" t="t" r="r" b="b"/>
            <a:pathLst>
              <a:path w="7315200" h="3657600">
                <a:moveTo>
                  <a:pt x="0" y="0"/>
                </a:moveTo>
                <a:lnTo>
                  <a:pt x="7315200" y="0"/>
                </a:lnTo>
                <a:lnTo>
                  <a:pt x="7315200" y="3657600"/>
                </a:lnTo>
                <a:lnTo>
                  <a:pt x="0" y="3657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457566" y="251692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0" y="6172200"/>
            <a:ext cx="4114800" cy="4114800"/>
          </a:xfrm>
          <a:custGeom>
            <a:avLst/>
            <a:gdLst/>
            <a:ahLst/>
            <a:cxnLst/>
            <a:rect l="l" t="t" r="r" b="b"/>
            <a:pathLst>
              <a:path w="4114800" h="4114800">
                <a:moveTo>
                  <a:pt x="4114800" y="0"/>
                </a:moveTo>
                <a:lnTo>
                  <a:pt x="0" y="0"/>
                </a:lnTo>
                <a:lnTo>
                  <a:pt x="0" y="4114800"/>
                </a:lnTo>
                <a:lnTo>
                  <a:pt x="4114800" y="4114800"/>
                </a:lnTo>
                <a:lnTo>
                  <a:pt x="411480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3556587" y="3224953"/>
            <a:ext cx="11464468" cy="2336801"/>
          </a:xfrm>
          <a:prstGeom prst="rect">
            <a:avLst/>
          </a:prstGeom>
        </p:spPr>
        <p:txBody>
          <a:bodyPr lIns="0" tIns="0" rIns="0" bIns="0" rtlCol="0" anchor="t">
            <a:spAutoFit/>
          </a:bodyPr>
          <a:lstStyle/>
          <a:p>
            <a:pPr algn="ctr">
              <a:lnSpc>
                <a:spcPts val="18199"/>
              </a:lnSpc>
            </a:pPr>
            <a:r>
              <a:rPr lang="en-US" sz="12999">
                <a:solidFill>
                  <a:srgbClr val="0E0500"/>
                </a:solidFill>
                <a:latin typeface="Poppins Ultra-Bold"/>
              </a:rPr>
              <a:t>PureSense</a:t>
            </a:r>
          </a:p>
        </p:txBody>
      </p:sp>
      <p:sp>
        <p:nvSpPr>
          <p:cNvPr id="6" name="TextBox 6"/>
          <p:cNvSpPr txBox="1"/>
          <p:nvPr/>
        </p:nvSpPr>
        <p:spPr>
          <a:xfrm>
            <a:off x="5844775" y="5495079"/>
            <a:ext cx="7386191" cy="429235"/>
          </a:xfrm>
          <a:prstGeom prst="rect">
            <a:avLst/>
          </a:prstGeom>
        </p:spPr>
        <p:txBody>
          <a:bodyPr lIns="0" tIns="0" rIns="0" bIns="0" rtlCol="0" anchor="t">
            <a:spAutoFit/>
          </a:bodyPr>
          <a:lstStyle/>
          <a:p>
            <a:pPr>
              <a:lnSpc>
                <a:spcPts val="3387"/>
              </a:lnSpc>
            </a:pPr>
            <a:r>
              <a:rPr lang="en-US" sz="2419">
                <a:solidFill>
                  <a:srgbClr val="0E0500"/>
                </a:solidFill>
                <a:latin typeface="Poppins Ultra-Bold"/>
              </a:rPr>
              <a:t>WHERE DATA DRIVES A CLEANER TOMORROW</a:t>
            </a:r>
          </a:p>
        </p:txBody>
      </p:sp>
      <p:sp>
        <p:nvSpPr>
          <p:cNvPr id="7" name="Freeform 2">
            <a:extLst>
              <a:ext uri="{FF2B5EF4-FFF2-40B4-BE49-F238E27FC236}">
                <a16:creationId xmlns:a16="http://schemas.microsoft.com/office/drawing/2014/main" id="{A28B4642-5553-68D6-77F4-58056309D3E5}"/>
              </a:ext>
            </a:extLst>
          </p:cNvPr>
          <p:cNvSpPr/>
          <p:nvPr/>
        </p:nvSpPr>
        <p:spPr>
          <a:xfrm rot="-5339326" flipH="1" flipV="1">
            <a:off x="-2261773" y="10282272"/>
            <a:ext cx="2769935" cy="2769935"/>
          </a:xfrm>
          <a:custGeom>
            <a:avLst/>
            <a:gdLst/>
            <a:ahLst/>
            <a:cxnLst/>
            <a:rect l="l" t="t" r="r" b="b"/>
            <a:pathLst>
              <a:path w="2769935" h="2769935">
                <a:moveTo>
                  <a:pt x="2769935" y="2769935"/>
                </a:moveTo>
                <a:lnTo>
                  <a:pt x="0" y="2769935"/>
                </a:lnTo>
                <a:lnTo>
                  <a:pt x="0" y="0"/>
                </a:lnTo>
                <a:lnTo>
                  <a:pt x="2769935" y="0"/>
                </a:lnTo>
                <a:lnTo>
                  <a:pt x="2769935" y="2769935"/>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333" b="-185"/>
            </a:stretch>
          </a:blipFill>
        </p:spPr>
      </p:sp>
      <p:grpSp>
        <p:nvGrpSpPr>
          <p:cNvPr id="3" name="Group 3"/>
          <p:cNvGrpSpPr/>
          <p:nvPr/>
        </p:nvGrpSpPr>
        <p:grpSpPr>
          <a:xfrm>
            <a:off x="1028700" y="5475665"/>
            <a:ext cx="3680135" cy="3680135"/>
            <a:chOff x="0" y="0"/>
            <a:chExt cx="812800" cy="812800"/>
          </a:xfrm>
        </p:grpSpPr>
        <p:sp>
          <p:nvSpPr>
            <p:cNvPr id="4" name="Freeform 4"/>
            <p:cNvSpPr/>
            <p:nvPr/>
          </p:nvSpPr>
          <p:spPr>
            <a:xfrm>
              <a:off x="0" y="0"/>
              <a:ext cx="812800" cy="812800"/>
            </a:xfrm>
            <a:custGeom>
              <a:avLst/>
              <a:gdLst/>
              <a:ahLst/>
              <a:cxnLst/>
              <a:rect l="l" t="t" r="r" b="b"/>
              <a:pathLst>
                <a:path w="812800" h="812800">
                  <a:moveTo>
                    <a:pt x="84148" y="0"/>
                  </a:moveTo>
                  <a:lnTo>
                    <a:pt x="728652" y="0"/>
                  </a:lnTo>
                  <a:cubicBezTo>
                    <a:pt x="750969" y="0"/>
                    <a:pt x="772373" y="8866"/>
                    <a:pt x="788154" y="24646"/>
                  </a:cubicBezTo>
                  <a:cubicBezTo>
                    <a:pt x="803934" y="40427"/>
                    <a:pt x="812800" y="61831"/>
                    <a:pt x="812800" y="84148"/>
                  </a:cubicBezTo>
                  <a:lnTo>
                    <a:pt x="812800" y="728652"/>
                  </a:lnTo>
                  <a:cubicBezTo>
                    <a:pt x="812800" y="750969"/>
                    <a:pt x="803934" y="772373"/>
                    <a:pt x="788154" y="788154"/>
                  </a:cubicBezTo>
                  <a:cubicBezTo>
                    <a:pt x="772373" y="803934"/>
                    <a:pt x="750969" y="812800"/>
                    <a:pt x="728652" y="812800"/>
                  </a:cubicBezTo>
                  <a:lnTo>
                    <a:pt x="84148" y="812800"/>
                  </a:lnTo>
                  <a:cubicBezTo>
                    <a:pt x="61831" y="812800"/>
                    <a:pt x="40427" y="803934"/>
                    <a:pt x="24646" y="788154"/>
                  </a:cubicBezTo>
                  <a:cubicBezTo>
                    <a:pt x="8866" y="772373"/>
                    <a:pt x="0" y="750969"/>
                    <a:pt x="0" y="728652"/>
                  </a:cubicBezTo>
                  <a:lnTo>
                    <a:pt x="0" y="84148"/>
                  </a:lnTo>
                  <a:cubicBezTo>
                    <a:pt x="0" y="61831"/>
                    <a:pt x="8866" y="40427"/>
                    <a:pt x="24646" y="24646"/>
                  </a:cubicBezTo>
                  <a:cubicBezTo>
                    <a:pt x="40427" y="8866"/>
                    <a:pt x="61831" y="0"/>
                    <a:pt x="84148" y="0"/>
                  </a:cubicBezTo>
                  <a:close/>
                </a:path>
              </a:pathLst>
            </a:custGeom>
            <a:solidFill>
              <a:srgbClr val="D48615"/>
            </a:solidFill>
          </p:spPr>
        </p:sp>
        <p:sp>
          <p:nvSpPr>
            <p:cNvPr id="5" name="TextBox 5"/>
            <p:cNvSpPr txBox="1"/>
            <p:nvPr/>
          </p:nvSpPr>
          <p:spPr>
            <a:xfrm>
              <a:off x="0" y="-95250"/>
              <a:ext cx="812800" cy="908050"/>
            </a:xfrm>
            <a:prstGeom prst="rect">
              <a:avLst/>
            </a:prstGeom>
          </p:spPr>
          <p:txBody>
            <a:bodyPr lIns="50800" tIns="50800" rIns="50800" bIns="50800" rtlCol="0" anchor="ctr"/>
            <a:lstStyle/>
            <a:p>
              <a:pPr algn="ctr">
                <a:lnSpc>
                  <a:spcPts val="3213"/>
                </a:lnSpc>
              </a:pPr>
              <a:endParaRPr/>
            </a:p>
          </p:txBody>
        </p:sp>
      </p:grpSp>
      <p:grpSp>
        <p:nvGrpSpPr>
          <p:cNvPr id="6" name="Group 6"/>
          <p:cNvGrpSpPr/>
          <p:nvPr/>
        </p:nvGrpSpPr>
        <p:grpSpPr>
          <a:xfrm>
            <a:off x="7075971" y="4365550"/>
            <a:ext cx="2415142" cy="3881018"/>
            <a:chOff x="0" y="0"/>
            <a:chExt cx="812800" cy="1306131"/>
          </a:xfrm>
        </p:grpSpPr>
        <p:sp>
          <p:nvSpPr>
            <p:cNvPr id="7" name="Freeform 7"/>
            <p:cNvSpPr/>
            <p:nvPr/>
          </p:nvSpPr>
          <p:spPr>
            <a:xfrm>
              <a:off x="0" y="0"/>
              <a:ext cx="812800" cy="1306131"/>
            </a:xfrm>
            <a:custGeom>
              <a:avLst/>
              <a:gdLst/>
              <a:ahLst/>
              <a:cxnLst/>
              <a:rect l="l" t="t" r="r" b="b"/>
              <a:pathLst>
                <a:path w="812800" h="1306131">
                  <a:moveTo>
                    <a:pt x="96167" y="0"/>
                  </a:moveTo>
                  <a:lnTo>
                    <a:pt x="716633" y="0"/>
                  </a:lnTo>
                  <a:cubicBezTo>
                    <a:pt x="769744" y="0"/>
                    <a:pt x="812800" y="43056"/>
                    <a:pt x="812800" y="96167"/>
                  </a:cubicBezTo>
                  <a:lnTo>
                    <a:pt x="812800" y="1209964"/>
                  </a:lnTo>
                  <a:cubicBezTo>
                    <a:pt x="812800" y="1263076"/>
                    <a:pt x="769744" y="1306131"/>
                    <a:pt x="716633" y="1306131"/>
                  </a:cubicBezTo>
                  <a:lnTo>
                    <a:pt x="96167" y="1306131"/>
                  </a:lnTo>
                  <a:cubicBezTo>
                    <a:pt x="70662" y="1306131"/>
                    <a:pt x="46202" y="1295999"/>
                    <a:pt x="28167" y="1277964"/>
                  </a:cubicBezTo>
                  <a:cubicBezTo>
                    <a:pt x="10132" y="1259929"/>
                    <a:pt x="0" y="1235469"/>
                    <a:pt x="0" y="1209964"/>
                  </a:cubicBezTo>
                  <a:lnTo>
                    <a:pt x="0" y="96167"/>
                  </a:lnTo>
                  <a:cubicBezTo>
                    <a:pt x="0" y="43056"/>
                    <a:pt x="43056" y="0"/>
                    <a:pt x="96167" y="0"/>
                  </a:cubicBezTo>
                  <a:close/>
                </a:path>
              </a:pathLst>
            </a:custGeom>
            <a:solidFill>
              <a:srgbClr val="D48615"/>
            </a:solidFill>
          </p:spPr>
        </p:sp>
        <p:sp>
          <p:nvSpPr>
            <p:cNvPr id="8" name="TextBox 8"/>
            <p:cNvSpPr txBox="1"/>
            <p:nvPr/>
          </p:nvSpPr>
          <p:spPr>
            <a:xfrm>
              <a:off x="0" y="-95250"/>
              <a:ext cx="812800" cy="908050"/>
            </a:xfrm>
            <a:prstGeom prst="rect">
              <a:avLst/>
            </a:prstGeom>
          </p:spPr>
          <p:txBody>
            <a:bodyPr lIns="50800" tIns="50800" rIns="50800" bIns="50800" rtlCol="0" anchor="ctr"/>
            <a:lstStyle/>
            <a:p>
              <a:pPr algn="ctr">
                <a:lnSpc>
                  <a:spcPts val="3213"/>
                </a:lnSpc>
              </a:pPr>
              <a:endParaRPr/>
            </a:p>
          </p:txBody>
        </p:sp>
      </p:grpSp>
      <p:grpSp>
        <p:nvGrpSpPr>
          <p:cNvPr id="9" name="Group 9"/>
          <p:cNvGrpSpPr/>
          <p:nvPr/>
        </p:nvGrpSpPr>
        <p:grpSpPr>
          <a:xfrm>
            <a:off x="11242043" y="6932874"/>
            <a:ext cx="2627389" cy="2794464"/>
            <a:chOff x="0" y="0"/>
            <a:chExt cx="812800" cy="864486"/>
          </a:xfrm>
        </p:grpSpPr>
        <p:sp>
          <p:nvSpPr>
            <p:cNvPr id="10" name="Freeform 10"/>
            <p:cNvSpPr/>
            <p:nvPr/>
          </p:nvSpPr>
          <p:spPr>
            <a:xfrm>
              <a:off x="0" y="0"/>
              <a:ext cx="812800" cy="864486"/>
            </a:xfrm>
            <a:custGeom>
              <a:avLst/>
              <a:gdLst/>
              <a:ahLst/>
              <a:cxnLst/>
              <a:rect l="l" t="t" r="r" b="b"/>
              <a:pathLst>
                <a:path w="812800" h="864486">
                  <a:moveTo>
                    <a:pt x="88399" y="0"/>
                  </a:moveTo>
                  <a:lnTo>
                    <a:pt x="724401" y="0"/>
                  </a:lnTo>
                  <a:cubicBezTo>
                    <a:pt x="773223" y="0"/>
                    <a:pt x="812800" y="39577"/>
                    <a:pt x="812800" y="88399"/>
                  </a:cubicBezTo>
                  <a:lnTo>
                    <a:pt x="812800" y="776087"/>
                  </a:lnTo>
                  <a:cubicBezTo>
                    <a:pt x="812800" y="799532"/>
                    <a:pt x="803487" y="822016"/>
                    <a:pt x="786909" y="838594"/>
                  </a:cubicBezTo>
                  <a:cubicBezTo>
                    <a:pt x="770331" y="855172"/>
                    <a:pt x="747846" y="864486"/>
                    <a:pt x="724401" y="864486"/>
                  </a:cubicBezTo>
                  <a:lnTo>
                    <a:pt x="88399" y="864486"/>
                  </a:lnTo>
                  <a:cubicBezTo>
                    <a:pt x="39577" y="864486"/>
                    <a:pt x="0" y="824908"/>
                    <a:pt x="0" y="776087"/>
                  </a:cubicBezTo>
                  <a:lnTo>
                    <a:pt x="0" y="88399"/>
                  </a:lnTo>
                  <a:cubicBezTo>
                    <a:pt x="0" y="39577"/>
                    <a:pt x="39577" y="0"/>
                    <a:pt x="88399" y="0"/>
                  </a:cubicBezTo>
                  <a:close/>
                </a:path>
              </a:pathLst>
            </a:custGeom>
            <a:solidFill>
              <a:srgbClr val="D48615"/>
            </a:solidFill>
          </p:spPr>
        </p:sp>
        <p:sp>
          <p:nvSpPr>
            <p:cNvPr id="11" name="TextBox 11"/>
            <p:cNvSpPr txBox="1"/>
            <p:nvPr/>
          </p:nvSpPr>
          <p:spPr>
            <a:xfrm>
              <a:off x="0" y="-95250"/>
              <a:ext cx="812800" cy="908050"/>
            </a:xfrm>
            <a:prstGeom prst="rect">
              <a:avLst/>
            </a:prstGeom>
          </p:spPr>
          <p:txBody>
            <a:bodyPr lIns="50800" tIns="50800" rIns="50800" bIns="50800" rtlCol="0" anchor="ctr"/>
            <a:lstStyle/>
            <a:p>
              <a:pPr algn="ctr">
                <a:lnSpc>
                  <a:spcPts val="3213"/>
                </a:lnSpc>
              </a:pPr>
              <a:endParaRPr/>
            </a:p>
          </p:txBody>
        </p:sp>
      </p:grpSp>
      <p:grpSp>
        <p:nvGrpSpPr>
          <p:cNvPr id="12" name="Group 12"/>
          <p:cNvGrpSpPr/>
          <p:nvPr/>
        </p:nvGrpSpPr>
        <p:grpSpPr>
          <a:xfrm>
            <a:off x="15474400" y="3480706"/>
            <a:ext cx="1994958" cy="3452168"/>
            <a:chOff x="0" y="0"/>
            <a:chExt cx="812800" cy="1406506"/>
          </a:xfrm>
        </p:grpSpPr>
        <p:sp>
          <p:nvSpPr>
            <p:cNvPr id="13" name="Freeform 13"/>
            <p:cNvSpPr/>
            <p:nvPr/>
          </p:nvSpPr>
          <p:spPr>
            <a:xfrm>
              <a:off x="0" y="0"/>
              <a:ext cx="812800" cy="1406506"/>
            </a:xfrm>
            <a:custGeom>
              <a:avLst/>
              <a:gdLst/>
              <a:ahLst/>
              <a:cxnLst/>
              <a:rect l="l" t="t" r="r" b="b"/>
              <a:pathLst>
                <a:path w="812800" h="1406506">
                  <a:moveTo>
                    <a:pt x="116422" y="0"/>
                  </a:moveTo>
                  <a:lnTo>
                    <a:pt x="696378" y="0"/>
                  </a:lnTo>
                  <a:cubicBezTo>
                    <a:pt x="727255" y="0"/>
                    <a:pt x="756867" y="12266"/>
                    <a:pt x="778701" y="34099"/>
                  </a:cubicBezTo>
                  <a:cubicBezTo>
                    <a:pt x="800534" y="55933"/>
                    <a:pt x="812800" y="85545"/>
                    <a:pt x="812800" y="116422"/>
                  </a:cubicBezTo>
                  <a:lnTo>
                    <a:pt x="812800" y="1290084"/>
                  </a:lnTo>
                  <a:cubicBezTo>
                    <a:pt x="812800" y="1320961"/>
                    <a:pt x="800534" y="1350574"/>
                    <a:pt x="778701" y="1372407"/>
                  </a:cubicBezTo>
                  <a:cubicBezTo>
                    <a:pt x="756867" y="1394240"/>
                    <a:pt x="727255" y="1406506"/>
                    <a:pt x="696378" y="1406506"/>
                  </a:cubicBezTo>
                  <a:lnTo>
                    <a:pt x="116422" y="1406506"/>
                  </a:lnTo>
                  <a:cubicBezTo>
                    <a:pt x="52124" y="1406506"/>
                    <a:pt x="0" y="1354382"/>
                    <a:pt x="0" y="1290084"/>
                  </a:cubicBezTo>
                  <a:lnTo>
                    <a:pt x="0" y="116422"/>
                  </a:lnTo>
                  <a:cubicBezTo>
                    <a:pt x="0" y="85545"/>
                    <a:pt x="12266" y="55933"/>
                    <a:pt x="34099" y="34099"/>
                  </a:cubicBezTo>
                  <a:cubicBezTo>
                    <a:pt x="55933" y="12266"/>
                    <a:pt x="85545" y="0"/>
                    <a:pt x="116422" y="0"/>
                  </a:cubicBezTo>
                  <a:close/>
                </a:path>
              </a:pathLst>
            </a:custGeom>
            <a:solidFill>
              <a:srgbClr val="D48615"/>
            </a:solidFill>
          </p:spPr>
        </p:sp>
        <p:sp>
          <p:nvSpPr>
            <p:cNvPr id="14" name="TextBox 14"/>
            <p:cNvSpPr txBox="1"/>
            <p:nvPr/>
          </p:nvSpPr>
          <p:spPr>
            <a:xfrm>
              <a:off x="0" y="-95250"/>
              <a:ext cx="812800" cy="908050"/>
            </a:xfrm>
            <a:prstGeom prst="rect">
              <a:avLst/>
            </a:prstGeom>
          </p:spPr>
          <p:txBody>
            <a:bodyPr lIns="50800" tIns="50800" rIns="50800" bIns="50800" rtlCol="0" anchor="ctr"/>
            <a:lstStyle/>
            <a:p>
              <a:pPr algn="ctr">
                <a:lnSpc>
                  <a:spcPts val="3213"/>
                </a:lnSpc>
              </a:pPr>
              <a:endParaRPr/>
            </a:p>
          </p:txBody>
        </p:sp>
      </p:grpSp>
      <p:grpSp>
        <p:nvGrpSpPr>
          <p:cNvPr id="15" name="Group 15"/>
          <p:cNvGrpSpPr/>
          <p:nvPr/>
        </p:nvGrpSpPr>
        <p:grpSpPr>
          <a:xfrm>
            <a:off x="-1112419" y="-822564"/>
            <a:ext cx="9395961" cy="3702528"/>
            <a:chOff x="0" y="0"/>
            <a:chExt cx="976099" cy="384637"/>
          </a:xfrm>
        </p:grpSpPr>
        <p:sp>
          <p:nvSpPr>
            <p:cNvPr id="16" name="Freeform 16"/>
            <p:cNvSpPr/>
            <p:nvPr/>
          </p:nvSpPr>
          <p:spPr>
            <a:xfrm>
              <a:off x="0" y="0"/>
              <a:ext cx="976099" cy="384637"/>
            </a:xfrm>
            <a:custGeom>
              <a:avLst/>
              <a:gdLst/>
              <a:ahLst/>
              <a:cxnLst/>
              <a:rect l="l" t="t" r="r" b="b"/>
              <a:pathLst>
                <a:path w="976099" h="384637">
                  <a:moveTo>
                    <a:pt x="0" y="0"/>
                  </a:moveTo>
                  <a:lnTo>
                    <a:pt x="976099" y="0"/>
                  </a:lnTo>
                  <a:lnTo>
                    <a:pt x="976099" y="384637"/>
                  </a:lnTo>
                  <a:lnTo>
                    <a:pt x="0" y="384637"/>
                  </a:lnTo>
                  <a:close/>
                </a:path>
              </a:pathLst>
            </a:custGeom>
            <a:solidFill>
              <a:srgbClr val="D48615"/>
            </a:solidFill>
          </p:spPr>
        </p:sp>
        <p:sp>
          <p:nvSpPr>
            <p:cNvPr id="17" name="TextBox 17"/>
            <p:cNvSpPr txBox="1"/>
            <p:nvPr/>
          </p:nvSpPr>
          <p:spPr>
            <a:xfrm>
              <a:off x="0" y="-95250"/>
              <a:ext cx="812800" cy="908050"/>
            </a:xfrm>
            <a:prstGeom prst="rect">
              <a:avLst/>
            </a:prstGeom>
          </p:spPr>
          <p:txBody>
            <a:bodyPr lIns="50800" tIns="50800" rIns="50800" bIns="50800" rtlCol="0" anchor="ctr"/>
            <a:lstStyle/>
            <a:p>
              <a:pPr algn="ctr">
                <a:lnSpc>
                  <a:spcPts val="3213"/>
                </a:lnSpc>
              </a:pPr>
              <a:endParaRPr/>
            </a:p>
          </p:txBody>
        </p:sp>
      </p:grpSp>
      <p:sp>
        <p:nvSpPr>
          <p:cNvPr id="18" name="AutoShape 18"/>
          <p:cNvSpPr/>
          <p:nvPr/>
        </p:nvSpPr>
        <p:spPr>
          <a:xfrm flipV="1">
            <a:off x="3978344" y="5135225"/>
            <a:ext cx="4506219" cy="2180508"/>
          </a:xfrm>
          <a:prstGeom prst="line">
            <a:avLst/>
          </a:prstGeom>
          <a:ln w="85725" cap="flat">
            <a:solidFill>
              <a:srgbClr val="D48615"/>
            </a:solidFill>
            <a:prstDash val="solid"/>
            <a:headEnd type="none" w="sm" len="sm"/>
            <a:tailEnd type="none" w="sm" len="sm"/>
          </a:ln>
        </p:spPr>
      </p:sp>
      <p:sp>
        <p:nvSpPr>
          <p:cNvPr id="19" name="AutoShape 19"/>
          <p:cNvSpPr/>
          <p:nvPr/>
        </p:nvSpPr>
        <p:spPr>
          <a:xfrm>
            <a:off x="9144000" y="5475665"/>
            <a:ext cx="3629050" cy="1785200"/>
          </a:xfrm>
          <a:prstGeom prst="line">
            <a:avLst/>
          </a:prstGeom>
          <a:ln w="85725" cap="flat">
            <a:solidFill>
              <a:srgbClr val="D48615"/>
            </a:solidFill>
            <a:prstDash val="solid"/>
            <a:headEnd type="none" w="sm" len="sm"/>
            <a:tailEnd type="none" w="sm" len="sm"/>
          </a:ln>
        </p:spPr>
      </p:sp>
      <p:sp>
        <p:nvSpPr>
          <p:cNvPr id="20" name="AutoShape 20"/>
          <p:cNvSpPr/>
          <p:nvPr/>
        </p:nvSpPr>
        <p:spPr>
          <a:xfrm flipV="1">
            <a:off x="12555737" y="4398193"/>
            <a:ext cx="3570702" cy="2901133"/>
          </a:xfrm>
          <a:prstGeom prst="line">
            <a:avLst/>
          </a:prstGeom>
          <a:ln w="85725" cap="flat">
            <a:solidFill>
              <a:srgbClr val="D48615"/>
            </a:solidFill>
            <a:prstDash val="solid"/>
            <a:headEnd type="none" w="sm" len="sm"/>
            <a:tailEnd type="none" w="sm" len="sm"/>
          </a:ln>
        </p:spPr>
      </p:sp>
      <p:sp>
        <p:nvSpPr>
          <p:cNvPr id="21" name="Freeform 21"/>
          <p:cNvSpPr/>
          <p:nvPr/>
        </p:nvSpPr>
        <p:spPr>
          <a:xfrm>
            <a:off x="2405123" y="5684597"/>
            <a:ext cx="927289" cy="805582"/>
          </a:xfrm>
          <a:custGeom>
            <a:avLst/>
            <a:gdLst/>
            <a:ahLst/>
            <a:cxnLst/>
            <a:rect l="l" t="t" r="r" b="b"/>
            <a:pathLst>
              <a:path w="927289" h="805582">
                <a:moveTo>
                  <a:pt x="0" y="0"/>
                </a:moveTo>
                <a:lnTo>
                  <a:pt x="927289" y="0"/>
                </a:lnTo>
                <a:lnTo>
                  <a:pt x="927289" y="805583"/>
                </a:lnTo>
                <a:lnTo>
                  <a:pt x="0" y="8055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2" name="Freeform 22"/>
          <p:cNvSpPr/>
          <p:nvPr/>
        </p:nvSpPr>
        <p:spPr>
          <a:xfrm>
            <a:off x="12124113" y="7156451"/>
            <a:ext cx="863247" cy="628273"/>
          </a:xfrm>
          <a:custGeom>
            <a:avLst/>
            <a:gdLst/>
            <a:ahLst/>
            <a:cxnLst/>
            <a:rect l="l" t="t" r="r" b="b"/>
            <a:pathLst>
              <a:path w="863247" h="628273">
                <a:moveTo>
                  <a:pt x="0" y="0"/>
                </a:moveTo>
                <a:lnTo>
                  <a:pt x="863248" y="0"/>
                </a:lnTo>
                <a:lnTo>
                  <a:pt x="863248" y="628273"/>
                </a:lnTo>
                <a:lnTo>
                  <a:pt x="0" y="62827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3" name="Freeform 23"/>
          <p:cNvSpPr/>
          <p:nvPr/>
        </p:nvSpPr>
        <p:spPr>
          <a:xfrm>
            <a:off x="7927523" y="4739406"/>
            <a:ext cx="712038" cy="697798"/>
          </a:xfrm>
          <a:custGeom>
            <a:avLst/>
            <a:gdLst/>
            <a:ahLst/>
            <a:cxnLst/>
            <a:rect l="l" t="t" r="r" b="b"/>
            <a:pathLst>
              <a:path w="712038" h="697798">
                <a:moveTo>
                  <a:pt x="0" y="0"/>
                </a:moveTo>
                <a:lnTo>
                  <a:pt x="712038" y="0"/>
                </a:lnTo>
                <a:lnTo>
                  <a:pt x="712038" y="697798"/>
                </a:lnTo>
                <a:lnTo>
                  <a:pt x="0" y="6977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4" name="Freeform 24"/>
          <p:cNvSpPr/>
          <p:nvPr/>
        </p:nvSpPr>
        <p:spPr>
          <a:xfrm>
            <a:off x="16217324" y="3800955"/>
            <a:ext cx="509110" cy="938452"/>
          </a:xfrm>
          <a:custGeom>
            <a:avLst/>
            <a:gdLst/>
            <a:ahLst/>
            <a:cxnLst/>
            <a:rect l="l" t="t" r="r" b="b"/>
            <a:pathLst>
              <a:path w="509110" h="938452">
                <a:moveTo>
                  <a:pt x="0" y="0"/>
                </a:moveTo>
                <a:lnTo>
                  <a:pt x="509110" y="0"/>
                </a:lnTo>
                <a:lnTo>
                  <a:pt x="509110" y="938451"/>
                </a:lnTo>
                <a:lnTo>
                  <a:pt x="0" y="93845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5" name="TextBox 25"/>
          <p:cNvSpPr txBox="1"/>
          <p:nvPr/>
        </p:nvSpPr>
        <p:spPr>
          <a:xfrm>
            <a:off x="651185" y="841557"/>
            <a:ext cx="8115300" cy="1112312"/>
          </a:xfrm>
          <a:prstGeom prst="rect">
            <a:avLst/>
          </a:prstGeom>
        </p:spPr>
        <p:txBody>
          <a:bodyPr lIns="0" tIns="0" rIns="0" bIns="0" rtlCol="0" anchor="t">
            <a:spAutoFit/>
          </a:bodyPr>
          <a:lstStyle/>
          <a:p>
            <a:pPr marL="0" lvl="0" indent="0">
              <a:lnSpc>
                <a:spcPts val="8066"/>
              </a:lnSpc>
              <a:spcBef>
                <a:spcPct val="0"/>
              </a:spcBef>
            </a:pPr>
            <a:r>
              <a:rPr lang="en-US" sz="7333">
                <a:solidFill>
                  <a:srgbClr val="0E0500"/>
                </a:solidFill>
                <a:latin typeface="Poppins Bold"/>
              </a:rPr>
              <a:t>FUTURE GOALS</a:t>
            </a:r>
          </a:p>
        </p:txBody>
      </p:sp>
      <p:sp>
        <p:nvSpPr>
          <p:cNvPr id="26" name="TextBox 26"/>
          <p:cNvSpPr txBox="1"/>
          <p:nvPr/>
        </p:nvSpPr>
        <p:spPr>
          <a:xfrm>
            <a:off x="1171907" y="6547330"/>
            <a:ext cx="3393721" cy="2388769"/>
          </a:xfrm>
          <a:prstGeom prst="rect">
            <a:avLst/>
          </a:prstGeom>
        </p:spPr>
        <p:txBody>
          <a:bodyPr lIns="0" tIns="0" rIns="0" bIns="0" rtlCol="0" anchor="t">
            <a:spAutoFit/>
          </a:bodyPr>
          <a:lstStyle/>
          <a:p>
            <a:pPr marL="0" lvl="0" indent="0" algn="ctr">
              <a:lnSpc>
                <a:spcPts val="3126"/>
              </a:lnSpc>
              <a:spcBef>
                <a:spcPct val="0"/>
              </a:spcBef>
            </a:pPr>
            <a:r>
              <a:rPr lang="en-US" sz="2842">
                <a:solidFill>
                  <a:srgbClr val="000000"/>
                </a:solidFill>
                <a:latin typeface="Poppins"/>
              </a:rPr>
              <a:t>Collaborate with local NGOs and schools to regularly test water samples from their area</a:t>
            </a:r>
          </a:p>
        </p:txBody>
      </p:sp>
      <p:sp>
        <p:nvSpPr>
          <p:cNvPr id="27" name="TextBox 27"/>
          <p:cNvSpPr txBox="1"/>
          <p:nvPr/>
        </p:nvSpPr>
        <p:spPr>
          <a:xfrm>
            <a:off x="7326577" y="5600491"/>
            <a:ext cx="1913931" cy="2598526"/>
          </a:xfrm>
          <a:prstGeom prst="rect">
            <a:avLst/>
          </a:prstGeom>
        </p:spPr>
        <p:txBody>
          <a:bodyPr lIns="0" tIns="0" rIns="0" bIns="0" rtlCol="0" anchor="t">
            <a:spAutoFit/>
          </a:bodyPr>
          <a:lstStyle/>
          <a:p>
            <a:pPr marL="0" lvl="0" indent="0" algn="ctr">
              <a:lnSpc>
                <a:spcPts val="2319"/>
              </a:lnSpc>
              <a:spcBef>
                <a:spcPct val="0"/>
              </a:spcBef>
            </a:pPr>
            <a:r>
              <a:rPr lang="en-US" sz="2108">
                <a:solidFill>
                  <a:srgbClr val="000000"/>
                </a:solidFill>
                <a:latin typeface="Poppins"/>
              </a:rPr>
              <a:t>Recognize the causes of increasing pollution in the country and be able to provide innovative soll</a:t>
            </a:r>
          </a:p>
        </p:txBody>
      </p:sp>
      <p:sp>
        <p:nvSpPr>
          <p:cNvPr id="28" name="TextBox 28"/>
          <p:cNvSpPr txBox="1"/>
          <p:nvPr/>
        </p:nvSpPr>
        <p:spPr>
          <a:xfrm>
            <a:off x="11535740" y="7910194"/>
            <a:ext cx="2039993" cy="1674456"/>
          </a:xfrm>
          <a:prstGeom prst="rect">
            <a:avLst/>
          </a:prstGeom>
        </p:spPr>
        <p:txBody>
          <a:bodyPr lIns="0" tIns="0" rIns="0" bIns="0" rtlCol="0" anchor="t">
            <a:spAutoFit/>
          </a:bodyPr>
          <a:lstStyle/>
          <a:p>
            <a:pPr marL="0" lvl="0" indent="0" algn="ctr">
              <a:lnSpc>
                <a:spcPts val="1879"/>
              </a:lnSpc>
              <a:spcBef>
                <a:spcPct val="0"/>
              </a:spcBef>
            </a:pPr>
            <a:r>
              <a:rPr lang="en-US" sz="1708">
                <a:solidFill>
                  <a:srgbClr val="000000"/>
                </a:solidFill>
                <a:latin typeface="Poppins"/>
              </a:rPr>
              <a:t>Start awareness campaigns in under-developed areas and provide environmental education to people</a:t>
            </a:r>
          </a:p>
        </p:txBody>
      </p:sp>
      <p:sp>
        <p:nvSpPr>
          <p:cNvPr id="29" name="TextBox 29"/>
          <p:cNvSpPr txBox="1"/>
          <p:nvPr/>
        </p:nvSpPr>
        <p:spPr>
          <a:xfrm>
            <a:off x="15598478" y="5059730"/>
            <a:ext cx="1784900" cy="1674456"/>
          </a:xfrm>
          <a:prstGeom prst="rect">
            <a:avLst/>
          </a:prstGeom>
        </p:spPr>
        <p:txBody>
          <a:bodyPr lIns="0" tIns="0" rIns="0" bIns="0" rtlCol="0" anchor="t">
            <a:spAutoFit/>
          </a:bodyPr>
          <a:lstStyle/>
          <a:p>
            <a:pPr marL="0" lvl="0" indent="0" algn="ctr">
              <a:lnSpc>
                <a:spcPts val="1879"/>
              </a:lnSpc>
              <a:spcBef>
                <a:spcPct val="0"/>
              </a:spcBef>
            </a:pPr>
            <a:r>
              <a:rPr lang="en-US" sz="1708">
                <a:solidFill>
                  <a:srgbClr val="000000"/>
                </a:solidFill>
                <a:latin typeface="Poppins"/>
              </a:rPr>
              <a:t>Develop a mobile application to make the services more easily accessible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rot="-5339326" flipH="1" flipV="1">
            <a:off x="-119339" y="7492838"/>
            <a:ext cx="2769935" cy="2769935"/>
          </a:xfrm>
          <a:custGeom>
            <a:avLst/>
            <a:gdLst/>
            <a:ahLst/>
            <a:cxnLst/>
            <a:rect l="l" t="t" r="r" b="b"/>
            <a:pathLst>
              <a:path w="2769935" h="2769935">
                <a:moveTo>
                  <a:pt x="2769935" y="2769935"/>
                </a:moveTo>
                <a:lnTo>
                  <a:pt x="0" y="2769935"/>
                </a:lnTo>
                <a:lnTo>
                  <a:pt x="0" y="0"/>
                </a:lnTo>
                <a:lnTo>
                  <a:pt x="2769935" y="0"/>
                </a:lnTo>
                <a:lnTo>
                  <a:pt x="2769935" y="276993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764403" y="1721828"/>
            <a:ext cx="8154150" cy="981075"/>
          </a:xfrm>
          <a:prstGeom prst="rect">
            <a:avLst/>
          </a:prstGeom>
        </p:spPr>
        <p:txBody>
          <a:bodyPr lIns="0" tIns="0" rIns="0" bIns="0" rtlCol="0" anchor="t">
            <a:spAutoFit/>
          </a:bodyPr>
          <a:lstStyle/>
          <a:p>
            <a:pPr>
              <a:lnSpc>
                <a:spcPts val="7200"/>
              </a:lnSpc>
            </a:pPr>
            <a:r>
              <a:rPr lang="en-US" sz="6000">
                <a:solidFill>
                  <a:srgbClr val="1C1C1C"/>
                </a:solidFill>
                <a:latin typeface="Poppins Ultra-Bold"/>
              </a:rPr>
              <a:t>Problem Statement</a:t>
            </a:r>
          </a:p>
        </p:txBody>
      </p:sp>
      <p:sp>
        <p:nvSpPr>
          <p:cNvPr id="4" name="TextBox 4"/>
          <p:cNvSpPr txBox="1"/>
          <p:nvPr/>
        </p:nvSpPr>
        <p:spPr>
          <a:xfrm>
            <a:off x="764403" y="3121492"/>
            <a:ext cx="6900911" cy="1040766"/>
          </a:xfrm>
          <a:prstGeom prst="rect">
            <a:avLst/>
          </a:prstGeom>
        </p:spPr>
        <p:txBody>
          <a:bodyPr lIns="0" tIns="0" rIns="0" bIns="0" rtlCol="0" anchor="t">
            <a:spAutoFit/>
          </a:bodyPr>
          <a:lstStyle/>
          <a:p>
            <a:pPr algn="just">
              <a:lnSpc>
                <a:spcPts val="4059"/>
              </a:lnSpc>
            </a:pPr>
            <a:r>
              <a:rPr lang="en-US" sz="2899">
                <a:solidFill>
                  <a:srgbClr val="1C1C1C"/>
                </a:solidFill>
                <a:latin typeface="Canva Sans"/>
              </a:rPr>
              <a:t>System for Monitoring &amp; Improving Air &amp; Water Quality</a:t>
            </a:r>
          </a:p>
        </p:txBody>
      </p:sp>
      <p:sp>
        <p:nvSpPr>
          <p:cNvPr id="5" name="TextBox 5"/>
          <p:cNvSpPr txBox="1"/>
          <p:nvPr/>
        </p:nvSpPr>
        <p:spPr>
          <a:xfrm>
            <a:off x="764403" y="4505157"/>
            <a:ext cx="8154150" cy="3525520"/>
          </a:xfrm>
          <a:prstGeom prst="rect">
            <a:avLst/>
          </a:prstGeom>
        </p:spPr>
        <p:txBody>
          <a:bodyPr lIns="0" tIns="0" rIns="0" bIns="0" rtlCol="0" anchor="t">
            <a:spAutoFit/>
          </a:bodyPr>
          <a:lstStyle/>
          <a:p>
            <a:pPr algn="just">
              <a:lnSpc>
                <a:spcPts val="3079"/>
              </a:lnSpc>
            </a:pPr>
            <a:r>
              <a:rPr lang="en-US" sz="2199">
                <a:solidFill>
                  <a:srgbClr val="1C1C1C"/>
                </a:solidFill>
                <a:latin typeface="Canva Sans"/>
              </a:rPr>
              <a:t>Air and water quality are vital factors that directly impact the health of our environment and communities. Monitoring and improving the quality of air and water resources is essential for ensuring a sustainable and healthy future. This hackathon challenge aims to develop innovative solutions that provide actionable insights and recommendations to mitigate pollution, reduce contaminants, and enhance the overall quality of air and water with the help of real time crowdsourced data and predictive modelling.</a:t>
            </a:r>
          </a:p>
        </p:txBody>
      </p:sp>
      <p:sp>
        <p:nvSpPr>
          <p:cNvPr id="6" name="TextBox 6"/>
          <p:cNvSpPr txBox="1"/>
          <p:nvPr/>
        </p:nvSpPr>
        <p:spPr>
          <a:xfrm>
            <a:off x="10962071" y="1721828"/>
            <a:ext cx="8154150" cy="981075"/>
          </a:xfrm>
          <a:prstGeom prst="rect">
            <a:avLst/>
          </a:prstGeom>
        </p:spPr>
        <p:txBody>
          <a:bodyPr lIns="0" tIns="0" rIns="0" bIns="0" rtlCol="0" anchor="t">
            <a:spAutoFit/>
          </a:bodyPr>
          <a:lstStyle/>
          <a:p>
            <a:pPr>
              <a:lnSpc>
                <a:spcPts val="7200"/>
              </a:lnSpc>
            </a:pPr>
            <a:r>
              <a:rPr lang="en-US" sz="6000">
                <a:solidFill>
                  <a:srgbClr val="1C1C1C"/>
                </a:solidFill>
                <a:latin typeface="Poppins Ultra-Bold"/>
              </a:rPr>
              <a:t>Our Team</a:t>
            </a:r>
          </a:p>
        </p:txBody>
      </p:sp>
      <p:grpSp>
        <p:nvGrpSpPr>
          <p:cNvPr id="7" name="Group 7"/>
          <p:cNvGrpSpPr/>
          <p:nvPr/>
        </p:nvGrpSpPr>
        <p:grpSpPr>
          <a:xfrm>
            <a:off x="11052328" y="3434546"/>
            <a:ext cx="3034319" cy="885191"/>
            <a:chOff x="0" y="0"/>
            <a:chExt cx="4045758" cy="1180254"/>
          </a:xfrm>
        </p:grpSpPr>
        <p:sp>
          <p:nvSpPr>
            <p:cNvPr id="8" name="TextBox 8"/>
            <p:cNvSpPr txBox="1"/>
            <p:nvPr/>
          </p:nvSpPr>
          <p:spPr>
            <a:xfrm>
              <a:off x="0" y="-85725"/>
              <a:ext cx="4045758" cy="673312"/>
            </a:xfrm>
            <a:prstGeom prst="rect">
              <a:avLst/>
            </a:prstGeom>
          </p:spPr>
          <p:txBody>
            <a:bodyPr lIns="0" tIns="0" rIns="0" bIns="0" rtlCol="0" anchor="t">
              <a:spAutoFit/>
            </a:bodyPr>
            <a:lstStyle/>
            <a:p>
              <a:pPr algn="just">
                <a:lnSpc>
                  <a:spcPts val="4059"/>
                </a:lnSpc>
              </a:pPr>
              <a:r>
                <a:rPr lang="en-US" sz="2899">
                  <a:solidFill>
                    <a:srgbClr val="1C1C1C"/>
                  </a:solidFill>
                  <a:latin typeface="Canva Sans"/>
                </a:rPr>
                <a:t>Arjun Basandrai</a:t>
              </a:r>
            </a:p>
          </p:txBody>
        </p:sp>
        <p:sp>
          <p:nvSpPr>
            <p:cNvPr id="9" name="TextBox 9"/>
            <p:cNvSpPr txBox="1"/>
            <p:nvPr/>
          </p:nvSpPr>
          <p:spPr>
            <a:xfrm>
              <a:off x="0" y="711413"/>
              <a:ext cx="4045758" cy="468842"/>
            </a:xfrm>
            <a:prstGeom prst="rect">
              <a:avLst/>
            </a:prstGeom>
          </p:spPr>
          <p:txBody>
            <a:bodyPr lIns="0" tIns="0" rIns="0" bIns="0" rtlCol="0" anchor="t">
              <a:spAutoFit/>
            </a:bodyPr>
            <a:lstStyle/>
            <a:p>
              <a:pPr algn="just">
                <a:lnSpc>
                  <a:spcPts val="2800"/>
                </a:lnSpc>
              </a:pPr>
              <a:r>
                <a:rPr lang="en-US" sz="2000">
                  <a:solidFill>
                    <a:srgbClr val="1C1C1C"/>
                  </a:solidFill>
                  <a:latin typeface="Canva Sans"/>
                </a:rPr>
                <a:t>Machine Learning </a:t>
              </a:r>
            </a:p>
          </p:txBody>
        </p:sp>
      </p:grpSp>
      <p:grpSp>
        <p:nvGrpSpPr>
          <p:cNvPr id="10" name="Group 10"/>
          <p:cNvGrpSpPr/>
          <p:nvPr/>
        </p:nvGrpSpPr>
        <p:grpSpPr>
          <a:xfrm>
            <a:off x="11052328" y="4762332"/>
            <a:ext cx="3034319" cy="873293"/>
            <a:chOff x="0" y="0"/>
            <a:chExt cx="4045758" cy="1164391"/>
          </a:xfrm>
        </p:grpSpPr>
        <p:sp>
          <p:nvSpPr>
            <p:cNvPr id="11" name="TextBox 11"/>
            <p:cNvSpPr txBox="1"/>
            <p:nvPr/>
          </p:nvSpPr>
          <p:spPr>
            <a:xfrm>
              <a:off x="0" y="-85725"/>
              <a:ext cx="4045758" cy="673312"/>
            </a:xfrm>
            <a:prstGeom prst="rect">
              <a:avLst/>
            </a:prstGeom>
          </p:spPr>
          <p:txBody>
            <a:bodyPr lIns="0" tIns="0" rIns="0" bIns="0" rtlCol="0" anchor="t">
              <a:spAutoFit/>
            </a:bodyPr>
            <a:lstStyle/>
            <a:p>
              <a:pPr algn="just">
                <a:lnSpc>
                  <a:spcPts val="4059"/>
                </a:lnSpc>
              </a:pPr>
              <a:r>
                <a:rPr lang="en-US" sz="2899">
                  <a:solidFill>
                    <a:srgbClr val="1C1C1C"/>
                  </a:solidFill>
                  <a:latin typeface="Canva Sans"/>
                </a:rPr>
                <a:t>Shourya Jain</a:t>
              </a:r>
            </a:p>
          </p:txBody>
        </p:sp>
        <p:sp>
          <p:nvSpPr>
            <p:cNvPr id="12" name="TextBox 12"/>
            <p:cNvSpPr txBox="1"/>
            <p:nvPr/>
          </p:nvSpPr>
          <p:spPr>
            <a:xfrm>
              <a:off x="0" y="695549"/>
              <a:ext cx="4045758" cy="468842"/>
            </a:xfrm>
            <a:prstGeom prst="rect">
              <a:avLst/>
            </a:prstGeom>
          </p:spPr>
          <p:txBody>
            <a:bodyPr lIns="0" tIns="0" rIns="0" bIns="0" rtlCol="0" anchor="t">
              <a:spAutoFit/>
            </a:bodyPr>
            <a:lstStyle/>
            <a:p>
              <a:pPr algn="just">
                <a:lnSpc>
                  <a:spcPts val="2800"/>
                </a:lnSpc>
              </a:pPr>
              <a:r>
                <a:rPr lang="en-US" sz="2000">
                  <a:solidFill>
                    <a:srgbClr val="1C1C1C"/>
                  </a:solidFill>
                  <a:latin typeface="Canva Sans"/>
                </a:rPr>
                <a:t>Machine Learning </a:t>
              </a:r>
            </a:p>
          </p:txBody>
        </p:sp>
      </p:grpSp>
      <p:grpSp>
        <p:nvGrpSpPr>
          <p:cNvPr id="13" name="Group 13"/>
          <p:cNvGrpSpPr/>
          <p:nvPr/>
        </p:nvGrpSpPr>
        <p:grpSpPr>
          <a:xfrm>
            <a:off x="11052328" y="6088848"/>
            <a:ext cx="3631015" cy="885190"/>
            <a:chOff x="0" y="0"/>
            <a:chExt cx="4841353" cy="1180254"/>
          </a:xfrm>
        </p:grpSpPr>
        <p:sp>
          <p:nvSpPr>
            <p:cNvPr id="14" name="TextBox 14"/>
            <p:cNvSpPr txBox="1"/>
            <p:nvPr/>
          </p:nvSpPr>
          <p:spPr>
            <a:xfrm>
              <a:off x="0" y="-85725"/>
              <a:ext cx="4841353" cy="673312"/>
            </a:xfrm>
            <a:prstGeom prst="rect">
              <a:avLst/>
            </a:prstGeom>
          </p:spPr>
          <p:txBody>
            <a:bodyPr lIns="0" tIns="0" rIns="0" bIns="0" rtlCol="0" anchor="t">
              <a:spAutoFit/>
            </a:bodyPr>
            <a:lstStyle/>
            <a:p>
              <a:pPr algn="just">
                <a:lnSpc>
                  <a:spcPts val="4059"/>
                </a:lnSpc>
              </a:pPr>
              <a:r>
                <a:rPr lang="en-US" sz="2899">
                  <a:solidFill>
                    <a:srgbClr val="1C1C1C"/>
                  </a:solidFill>
                  <a:latin typeface="Canva Sans"/>
                </a:rPr>
                <a:t>Abhinav Ganeshan</a:t>
              </a:r>
            </a:p>
          </p:txBody>
        </p:sp>
        <p:sp>
          <p:nvSpPr>
            <p:cNvPr id="15" name="TextBox 15"/>
            <p:cNvSpPr txBox="1"/>
            <p:nvPr/>
          </p:nvSpPr>
          <p:spPr>
            <a:xfrm>
              <a:off x="0" y="711412"/>
              <a:ext cx="4045758" cy="468842"/>
            </a:xfrm>
            <a:prstGeom prst="rect">
              <a:avLst/>
            </a:prstGeom>
          </p:spPr>
          <p:txBody>
            <a:bodyPr lIns="0" tIns="0" rIns="0" bIns="0" rtlCol="0" anchor="t">
              <a:spAutoFit/>
            </a:bodyPr>
            <a:lstStyle/>
            <a:p>
              <a:pPr algn="just">
                <a:lnSpc>
                  <a:spcPts val="2800"/>
                </a:lnSpc>
              </a:pPr>
              <a:r>
                <a:rPr lang="en-US" sz="2000">
                  <a:solidFill>
                    <a:srgbClr val="1C1C1C"/>
                  </a:solidFill>
                  <a:latin typeface="Canva Sans"/>
                </a:rPr>
                <a:t>Front-end development</a:t>
              </a:r>
            </a:p>
          </p:txBody>
        </p:sp>
      </p:grpSp>
      <p:grpSp>
        <p:nvGrpSpPr>
          <p:cNvPr id="16" name="Group 16"/>
          <p:cNvGrpSpPr/>
          <p:nvPr/>
        </p:nvGrpSpPr>
        <p:grpSpPr>
          <a:xfrm>
            <a:off x="11052328" y="7218421"/>
            <a:ext cx="3631015" cy="885190"/>
            <a:chOff x="0" y="0"/>
            <a:chExt cx="4841353" cy="1180254"/>
          </a:xfrm>
        </p:grpSpPr>
        <p:sp>
          <p:nvSpPr>
            <p:cNvPr id="17" name="TextBox 17"/>
            <p:cNvSpPr txBox="1"/>
            <p:nvPr/>
          </p:nvSpPr>
          <p:spPr>
            <a:xfrm>
              <a:off x="0" y="-85725"/>
              <a:ext cx="4841353" cy="673312"/>
            </a:xfrm>
            <a:prstGeom prst="rect">
              <a:avLst/>
            </a:prstGeom>
          </p:spPr>
          <p:txBody>
            <a:bodyPr lIns="0" tIns="0" rIns="0" bIns="0" rtlCol="0" anchor="t">
              <a:spAutoFit/>
            </a:bodyPr>
            <a:lstStyle/>
            <a:p>
              <a:pPr algn="just">
                <a:lnSpc>
                  <a:spcPts val="4059"/>
                </a:lnSpc>
              </a:pPr>
              <a:r>
                <a:rPr lang="en-US" sz="2899">
                  <a:solidFill>
                    <a:srgbClr val="1C1C1C"/>
                  </a:solidFill>
                  <a:latin typeface="Canva Sans"/>
                </a:rPr>
                <a:t>Aman L</a:t>
              </a:r>
            </a:p>
          </p:txBody>
        </p:sp>
        <p:sp>
          <p:nvSpPr>
            <p:cNvPr id="18" name="TextBox 18"/>
            <p:cNvSpPr txBox="1"/>
            <p:nvPr/>
          </p:nvSpPr>
          <p:spPr>
            <a:xfrm>
              <a:off x="0" y="711412"/>
              <a:ext cx="4045758" cy="468842"/>
            </a:xfrm>
            <a:prstGeom prst="rect">
              <a:avLst/>
            </a:prstGeom>
          </p:spPr>
          <p:txBody>
            <a:bodyPr lIns="0" tIns="0" rIns="0" bIns="0" rtlCol="0" anchor="t">
              <a:spAutoFit/>
            </a:bodyPr>
            <a:lstStyle/>
            <a:p>
              <a:pPr algn="just">
                <a:lnSpc>
                  <a:spcPts val="2800"/>
                </a:lnSpc>
              </a:pPr>
              <a:r>
                <a:rPr lang="en-US" sz="2000">
                  <a:solidFill>
                    <a:srgbClr val="1C1C1C"/>
                  </a:solidFill>
                  <a:latin typeface="Canva Sans"/>
                </a:rPr>
                <a:t>Back-end developement</a:t>
              </a:r>
            </a:p>
          </p:txBody>
        </p:sp>
      </p:grpSp>
      <p:sp>
        <p:nvSpPr>
          <p:cNvPr id="19" name="Freeform 19"/>
          <p:cNvSpPr/>
          <p:nvPr/>
        </p:nvSpPr>
        <p:spPr>
          <a:xfrm>
            <a:off x="14917561" y="328036"/>
            <a:ext cx="3061970" cy="373004"/>
          </a:xfrm>
          <a:custGeom>
            <a:avLst/>
            <a:gdLst/>
            <a:ahLst/>
            <a:cxnLst/>
            <a:rect l="l" t="t" r="r" b="b"/>
            <a:pathLst>
              <a:path w="3061970" h="373004">
                <a:moveTo>
                  <a:pt x="0" y="0"/>
                </a:moveTo>
                <a:lnTo>
                  <a:pt x="3061971" y="0"/>
                </a:lnTo>
                <a:lnTo>
                  <a:pt x="3061971" y="373004"/>
                </a:lnTo>
                <a:lnTo>
                  <a:pt x="0" y="3730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Freeform 2">
            <a:extLst>
              <a:ext uri="{FF2B5EF4-FFF2-40B4-BE49-F238E27FC236}">
                <a16:creationId xmlns:a16="http://schemas.microsoft.com/office/drawing/2014/main" id="{3039757F-FC60-446B-8DC6-4A4C496158EE}"/>
              </a:ext>
            </a:extLst>
          </p:cNvPr>
          <p:cNvSpPr/>
          <p:nvPr/>
        </p:nvSpPr>
        <p:spPr>
          <a:xfrm rot="5400000">
            <a:off x="19244726" y="3567678"/>
            <a:ext cx="7315200" cy="3657600"/>
          </a:xfrm>
          <a:custGeom>
            <a:avLst/>
            <a:gdLst/>
            <a:ahLst/>
            <a:cxnLst/>
            <a:rect l="l" t="t" r="r" b="b"/>
            <a:pathLst>
              <a:path w="7315200" h="3657600">
                <a:moveTo>
                  <a:pt x="0" y="0"/>
                </a:moveTo>
                <a:lnTo>
                  <a:pt x="7315200" y="0"/>
                </a:lnTo>
                <a:lnTo>
                  <a:pt x="7315200" y="3657600"/>
                </a:lnTo>
                <a:lnTo>
                  <a:pt x="0" y="36576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1" name="Freeform 3">
            <a:extLst>
              <a:ext uri="{FF2B5EF4-FFF2-40B4-BE49-F238E27FC236}">
                <a16:creationId xmlns:a16="http://schemas.microsoft.com/office/drawing/2014/main" id="{80A716F1-D7E4-7138-02AE-2BC57C1189FB}"/>
              </a:ext>
            </a:extLst>
          </p:cNvPr>
          <p:cNvSpPr/>
          <p:nvPr/>
        </p:nvSpPr>
        <p:spPr>
          <a:xfrm>
            <a:off x="-5139433" y="-472925"/>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2" name="Freeform 4">
            <a:extLst>
              <a:ext uri="{FF2B5EF4-FFF2-40B4-BE49-F238E27FC236}">
                <a16:creationId xmlns:a16="http://schemas.microsoft.com/office/drawing/2014/main" id="{D6888424-55EC-3D48-221A-85202F58B278}"/>
              </a:ext>
            </a:extLst>
          </p:cNvPr>
          <p:cNvSpPr/>
          <p:nvPr/>
        </p:nvSpPr>
        <p:spPr>
          <a:xfrm flipH="1">
            <a:off x="-4724400" y="10258044"/>
            <a:ext cx="4114800" cy="4114800"/>
          </a:xfrm>
          <a:custGeom>
            <a:avLst/>
            <a:gdLst/>
            <a:ahLst/>
            <a:cxnLst/>
            <a:rect l="l" t="t" r="r" b="b"/>
            <a:pathLst>
              <a:path w="4114800" h="4114800">
                <a:moveTo>
                  <a:pt x="4114800" y="0"/>
                </a:moveTo>
                <a:lnTo>
                  <a:pt x="0" y="0"/>
                </a:lnTo>
                <a:lnTo>
                  <a:pt x="0" y="4114800"/>
                </a:lnTo>
                <a:lnTo>
                  <a:pt x="4114800" y="4114800"/>
                </a:lnTo>
                <a:lnTo>
                  <a:pt x="411480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3" name="Freeform 2">
            <a:extLst>
              <a:ext uri="{FF2B5EF4-FFF2-40B4-BE49-F238E27FC236}">
                <a16:creationId xmlns:a16="http://schemas.microsoft.com/office/drawing/2014/main" id="{B97A6370-9DD8-2ECB-A92A-0E91450AC8A0}"/>
              </a:ext>
            </a:extLst>
          </p:cNvPr>
          <p:cNvSpPr/>
          <p:nvPr/>
        </p:nvSpPr>
        <p:spPr>
          <a:xfrm flipH="1" flipV="1">
            <a:off x="-2700528" y="-2068895"/>
            <a:ext cx="2769935" cy="2769935"/>
          </a:xfrm>
          <a:custGeom>
            <a:avLst/>
            <a:gdLst/>
            <a:ahLst/>
            <a:cxnLst/>
            <a:rect l="l" t="t" r="r" b="b"/>
            <a:pathLst>
              <a:path w="2769935" h="2769935">
                <a:moveTo>
                  <a:pt x="2769935" y="2769935"/>
                </a:moveTo>
                <a:lnTo>
                  <a:pt x="0" y="2769935"/>
                </a:lnTo>
                <a:lnTo>
                  <a:pt x="0" y="0"/>
                </a:lnTo>
                <a:lnTo>
                  <a:pt x="2769935" y="0"/>
                </a:lnTo>
                <a:lnTo>
                  <a:pt x="2769935" y="276993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4" name="Freeform 6">
            <a:extLst>
              <a:ext uri="{FF2B5EF4-FFF2-40B4-BE49-F238E27FC236}">
                <a16:creationId xmlns:a16="http://schemas.microsoft.com/office/drawing/2014/main" id="{B3B2C4A8-CB0C-A6B5-DFEB-51585C799175}"/>
              </a:ext>
            </a:extLst>
          </p:cNvPr>
          <p:cNvSpPr/>
          <p:nvPr/>
        </p:nvSpPr>
        <p:spPr>
          <a:xfrm rot="-10800000" flipH="1" flipV="1">
            <a:off x="17417825" y="9054078"/>
            <a:ext cx="4070734" cy="4070734"/>
          </a:xfrm>
          <a:custGeom>
            <a:avLst/>
            <a:gdLst/>
            <a:ahLst/>
            <a:cxnLst/>
            <a:rect l="l" t="t" r="r" b="b"/>
            <a:pathLst>
              <a:path w="4070734" h="4070734">
                <a:moveTo>
                  <a:pt x="4070734" y="4070734"/>
                </a:moveTo>
                <a:lnTo>
                  <a:pt x="0" y="4070734"/>
                </a:lnTo>
                <a:lnTo>
                  <a:pt x="0" y="0"/>
                </a:lnTo>
                <a:lnTo>
                  <a:pt x="4070734" y="0"/>
                </a:lnTo>
                <a:lnTo>
                  <a:pt x="4070734" y="4070734"/>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flipH="1" flipV="1">
            <a:off x="0" y="0"/>
            <a:ext cx="2769935" cy="2769935"/>
          </a:xfrm>
          <a:custGeom>
            <a:avLst/>
            <a:gdLst/>
            <a:ahLst/>
            <a:cxnLst/>
            <a:rect l="l" t="t" r="r" b="b"/>
            <a:pathLst>
              <a:path w="2769935" h="2769935">
                <a:moveTo>
                  <a:pt x="2769935" y="2769935"/>
                </a:moveTo>
                <a:lnTo>
                  <a:pt x="0" y="2769935"/>
                </a:lnTo>
                <a:lnTo>
                  <a:pt x="0" y="0"/>
                </a:lnTo>
                <a:lnTo>
                  <a:pt x="2769935" y="0"/>
                </a:lnTo>
                <a:lnTo>
                  <a:pt x="2769935" y="276993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4261353" y="3175790"/>
            <a:ext cx="7790415" cy="5208905"/>
          </a:xfrm>
          <a:prstGeom prst="rect">
            <a:avLst/>
          </a:prstGeom>
        </p:spPr>
        <p:txBody>
          <a:bodyPr lIns="0" tIns="0" rIns="0" bIns="0" rtlCol="0" anchor="t">
            <a:spAutoFit/>
          </a:bodyPr>
          <a:lstStyle/>
          <a:p>
            <a:pPr algn="just">
              <a:lnSpc>
                <a:spcPts val="3219"/>
              </a:lnSpc>
            </a:pPr>
            <a:r>
              <a:rPr lang="en-US" sz="2299">
                <a:solidFill>
                  <a:srgbClr val="1C1C1C"/>
                </a:solidFill>
                <a:latin typeface="Canva Sans Bold"/>
              </a:rPr>
              <a:t>PureSense</a:t>
            </a:r>
            <a:r>
              <a:rPr lang="en-US" sz="2299">
                <a:solidFill>
                  <a:srgbClr val="1C1C1C"/>
                </a:solidFill>
                <a:latin typeface="Canva Sans"/>
              </a:rPr>
              <a:t> is a web based solution that allows users to analyze real-time air and water pollution data. Our objective is to raise citizen awareness about air and water pollution. PureSense provides users with forecasts and insights about the air and water quality in their area. By leveraging real-time data, cutting-edge technology, and the collective power of communities, we seek to mitigate pollution, reduce contaminants, and enhance the overall quality of our environment. PureSense is about creating a world where clean air and water are not just ideals but a reality. Together, we're building a future where every individual's efforts count toward a cleaner and healthier planet.</a:t>
            </a:r>
          </a:p>
        </p:txBody>
      </p:sp>
      <p:sp>
        <p:nvSpPr>
          <p:cNvPr id="4" name="TextBox 4"/>
          <p:cNvSpPr txBox="1"/>
          <p:nvPr/>
        </p:nvSpPr>
        <p:spPr>
          <a:xfrm>
            <a:off x="4261353" y="1628649"/>
            <a:ext cx="4281840" cy="981075"/>
          </a:xfrm>
          <a:prstGeom prst="rect">
            <a:avLst/>
          </a:prstGeom>
        </p:spPr>
        <p:txBody>
          <a:bodyPr lIns="0" tIns="0" rIns="0" bIns="0" rtlCol="0" anchor="t">
            <a:spAutoFit/>
          </a:bodyPr>
          <a:lstStyle/>
          <a:p>
            <a:pPr>
              <a:lnSpc>
                <a:spcPts val="7200"/>
              </a:lnSpc>
            </a:pPr>
            <a:r>
              <a:rPr lang="en-US" sz="6000">
                <a:solidFill>
                  <a:srgbClr val="1C1C1C"/>
                </a:solidFill>
                <a:latin typeface="Poppins Ultra-Bold"/>
              </a:rPr>
              <a:t>Objective</a:t>
            </a:r>
          </a:p>
        </p:txBody>
      </p:sp>
      <p:sp>
        <p:nvSpPr>
          <p:cNvPr id="5" name="Freeform 5"/>
          <p:cNvSpPr/>
          <p:nvPr/>
        </p:nvSpPr>
        <p:spPr>
          <a:xfrm>
            <a:off x="14917561" y="328036"/>
            <a:ext cx="3061970" cy="373004"/>
          </a:xfrm>
          <a:custGeom>
            <a:avLst/>
            <a:gdLst/>
            <a:ahLst/>
            <a:cxnLst/>
            <a:rect l="l" t="t" r="r" b="b"/>
            <a:pathLst>
              <a:path w="3061970" h="373004">
                <a:moveTo>
                  <a:pt x="0" y="0"/>
                </a:moveTo>
                <a:lnTo>
                  <a:pt x="3061971" y="0"/>
                </a:lnTo>
                <a:lnTo>
                  <a:pt x="3061971" y="373004"/>
                </a:lnTo>
                <a:lnTo>
                  <a:pt x="0" y="3730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10800000" flipH="1" flipV="1">
            <a:off x="14217266" y="6216266"/>
            <a:ext cx="4070734" cy="4070734"/>
          </a:xfrm>
          <a:custGeom>
            <a:avLst/>
            <a:gdLst/>
            <a:ahLst/>
            <a:cxnLst/>
            <a:rect l="l" t="t" r="r" b="b"/>
            <a:pathLst>
              <a:path w="4070734" h="4070734">
                <a:moveTo>
                  <a:pt x="4070734" y="4070734"/>
                </a:moveTo>
                <a:lnTo>
                  <a:pt x="0" y="4070734"/>
                </a:lnTo>
                <a:lnTo>
                  <a:pt x="0" y="0"/>
                </a:lnTo>
                <a:lnTo>
                  <a:pt x="4070734" y="0"/>
                </a:lnTo>
                <a:lnTo>
                  <a:pt x="4070734" y="4070734"/>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2">
            <a:extLst>
              <a:ext uri="{FF2B5EF4-FFF2-40B4-BE49-F238E27FC236}">
                <a16:creationId xmlns:a16="http://schemas.microsoft.com/office/drawing/2014/main" id="{975C0FC2-364C-DCF8-1EB0-62C7FB156FF1}"/>
              </a:ext>
            </a:extLst>
          </p:cNvPr>
          <p:cNvSpPr/>
          <p:nvPr/>
        </p:nvSpPr>
        <p:spPr>
          <a:xfrm flipV="1">
            <a:off x="19369123" y="-1384968"/>
            <a:ext cx="2769935" cy="2769935"/>
          </a:xfrm>
          <a:custGeom>
            <a:avLst/>
            <a:gdLst/>
            <a:ahLst/>
            <a:cxnLst/>
            <a:rect l="l" t="t" r="r" b="b"/>
            <a:pathLst>
              <a:path w="2769935" h="2769935">
                <a:moveTo>
                  <a:pt x="0" y="2769935"/>
                </a:moveTo>
                <a:lnTo>
                  <a:pt x="2769935" y="2769935"/>
                </a:lnTo>
                <a:lnTo>
                  <a:pt x="2769935" y="0"/>
                </a:lnTo>
                <a:lnTo>
                  <a:pt x="0" y="0"/>
                </a:lnTo>
                <a:lnTo>
                  <a:pt x="0" y="2769935"/>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6">
            <a:extLst>
              <a:ext uri="{FF2B5EF4-FFF2-40B4-BE49-F238E27FC236}">
                <a16:creationId xmlns:a16="http://schemas.microsoft.com/office/drawing/2014/main" id="{B5B9A082-3E6B-6D4E-E073-B9A35976D455}"/>
              </a:ext>
            </a:extLst>
          </p:cNvPr>
          <p:cNvSpPr/>
          <p:nvPr/>
        </p:nvSpPr>
        <p:spPr>
          <a:xfrm rot="5400000" flipV="1">
            <a:off x="18557615" y="9333972"/>
            <a:ext cx="3581443" cy="3581443"/>
          </a:xfrm>
          <a:custGeom>
            <a:avLst/>
            <a:gdLst/>
            <a:ahLst/>
            <a:cxnLst/>
            <a:rect l="l" t="t" r="r" b="b"/>
            <a:pathLst>
              <a:path w="3581443" h="3581443">
                <a:moveTo>
                  <a:pt x="0" y="3581443"/>
                </a:moveTo>
                <a:lnTo>
                  <a:pt x="3581443" y="3581443"/>
                </a:lnTo>
                <a:lnTo>
                  <a:pt x="3581443" y="0"/>
                </a:lnTo>
                <a:lnTo>
                  <a:pt x="0" y="0"/>
                </a:lnTo>
                <a:lnTo>
                  <a:pt x="0" y="3581443"/>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flipV="1">
            <a:off x="15518065" y="0"/>
            <a:ext cx="2769935" cy="2769935"/>
          </a:xfrm>
          <a:custGeom>
            <a:avLst/>
            <a:gdLst/>
            <a:ahLst/>
            <a:cxnLst/>
            <a:rect l="l" t="t" r="r" b="b"/>
            <a:pathLst>
              <a:path w="2769935" h="2769935">
                <a:moveTo>
                  <a:pt x="0" y="2769935"/>
                </a:moveTo>
                <a:lnTo>
                  <a:pt x="2769935" y="2769935"/>
                </a:lnTo>
                <a:lnTo>
                  <a:pt x="2769935" y="0"/>
                </a:lnTo>
                <a:lnTo>
                  <a:pt x="0" y="0"/>
                </a:lnTo>
                <a:lnTo>
                  <a:pt x="0" y="276993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08468" y="328036"/>
            <a:ext cx="3061970" cy="373004"/>
          </a:xfrm>
          <a:custGeom>
            <a:avLst/>
            <a:gdLst/>
            <a:ahLst/>
            <a:cxnLst/>
            <a:rect l="l" t="t" r="r" b="b"/>
            <a:pathLst>
              <a:path w="3061970" h="373004">
                <a:moveTo>
                  <a:pt x="0" y="0"/>
                </a:moveTo>
                <a:lnTo>
                  <a:pt x="3061971" y="0"/>
                </a:lnTo>
                <a:lnTo>
                  <a:pt x="3061971" y="373004"/>
                </a:lnTo>
                <a:lnTo>
                  <a:pt x="0" y="3730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609892" y="3406486"/>
            <a:ext cx="7497906" cy="4808855"/>
          </a:xfrm>
          <a:prstGeom prst="rect">
            <a:avLst/>
          </a:prstGeom>
        </p:spPr>
        <p:txBody>
          <a:bodyPr lIns="0" tIns="0" rIns="0" bIns="0" rtlCol="0" anchor="t">
            <a:spAutoFit/>
          </a:bodyPr>
          <a:lstStyle/>
          <a:p>
            <a:pPr algn="just">
              <a:lnSpc>
                <a:spcPts val="3219"/>
              </a:lnSpc>
            </a:pPr>
            <a:r>
              <a:rPr lang="en-US" sz="2299">
                <a:solidFill>
                  <a:srgbClr val="1C1C1C"/>
                </a:solidFill>
                <a:latin typeface="Canva Sans Bold"/>
              </a:rPr>
              <a:t>Forecasting: </a:t>
            </a:r>
            <a:r>
              <a:rPr lang="en-US" sz="2299">
                <a:solidFill>
                  <a:srgbClr val="1C1C1C"/>
                </a:solidFill>
                <a:latin typeface="Canva Sans"/>
              </a:rPr>
              <a:t>Besides providing features to analyze present data, PureSense allows it users to forecast pollution trends and suggests optimal mitigation strategies.</a:t>
            </a:r>
          </a:p>
          <a:p>
            <a:pPr algn="just">
              <a:lnSpc>
                <a:spcPts val="3219"/>
              </a:lnSpc>
            </a:pPr>
            <a:endParaRPr lang="en-US" sz="2299">
              <a:solidFill>
                <a:srgbClr val="1C1C1C"/>
              </a:solidFill>
              <a:latin typeface="Canva Sans"/>
            </a:endParaRPr>
          </a:p>
          <a:p>
            <a:pPr algn="just">
              <a:lnSpc>
                <a:spcPts val="3219"/>
              </a:lnSpc>
            </a:pPr>
            <a:r>
              <a:rPr lang="en-US" sz="2299">
                <a:solidFill>
                  <a:srgbClr val="1C1C1C"/>
                </a:solidFill>
                <a:latin typeface="Canva Sans Bold"/>
              </a:rPr>
              <a:t>Real-time analysis: </a:t>
            </a:r>
            <a:r>
              <a:rPr lang="en-US" sz="2299">
                <a:solidFill>
                  <a:srgbClr val="1C1C1C"/>
                </a:solidFill>
                <a:latin typeface="Canva Sans"/>
              </a:rPr>
              <a:t>PureSense provides users the ability to compare real-time data with past data and gain meaningful insights.</a:t>
            </a:r>
          </a:p>
          <a:p>
            <a:pPr algn="just">
              <a:lnSpc>
                <a:spcPts val="3219"/>
              </a:lnSpc>
            </a:pPr>
            <a:endParaRPr lang="en-US" sz="2299">
              <a:solidFill>
                <a:srgbClr val="1C1C1C"/>
              </a:solidFill>
              <a:latin typeface="Canva Sans"/>
            </a:endParaRPr>
          </a:p>
          <a:p>
            <a:pPr algn="just">
              <a:lnSpc>
                <a:spcPts val="3219"/>
              </a:lnSpc>
            </a:pPr>
            <a:r>
              <a:rPr lang="en-US" sz="2299">
                <a:solidFill>
                  <a:srgbClr val="1C1C1C"/>
                </a:solidFill>
                <a:latin typeface="Canva Sans Bold"/>
              </a:rPr>
              <a:t>Community-driven service: </a:t>
            </a:r>
            <a:r>
              <a:rPr lang="en-US" sz="2299">
                <a:solidFill>
                  <a:srgbClr val="1C1C1C"/>
                </a:solidFill>
                <a:latin typeface="Canva Sans"/>
              </a:rPr>
              <a:t>PureSense allows users to submit air/water readings which are verified by the community before being added to the database</a:t>
            </a:r>
          </a:p>
        </p:txBody>
      </p:sp>
      <p:sp>
        <p:nvSpPr>
          <p:cNvPr id="5" name="TextBox 5"/>
          <p:cNvSpPr txBox="1"/>
          <p:nvPr/>
        </p:nvSpPr>
        <p:spPr>
          <a:xfrm>
            <a:off x="1609892" y="1945734"/>
            <a:ext cx="7784022" cy="981075"/>
          </a:xfrm>
          <a:prstGeom prst="rect">
            <a:avLst/>
          </a:prstGeom>
        </p:spPr>
        <p:txBody>
          <a:bodyPr lIns="0" tIns="0" rIns="0" bIns="0" rtlCol="0" anchor="t">
            <a:spAutoFit/>
          </a:bodyPr>
          <a:lstStyle/>
          <a:p>
            <a:pPr>
              <a:lnSpc>
                <a:spcPts val="7200"/>
              </a:lnSpc>
            </a:pPr>
            <a:r>
              <a:rPr lang="en-US" sz="6000">
                <a:solidFill>
                  <a:srgbClr val="000000"/>
                </a:solidFill>
                <a:latin typeface="Poppins Ultra-Bold"/>
              </a:rPr>
              <a:t>What sets us apart</a:t>
            </a:r>
          </a:p>
        </p:txBody>
      </p:sp>
      <p:sp>
        <p:nvSpPr>
          <p:cNvPr id="6" name="Freeform 6"/>
          <p:cNvSpPr/>
          <p:nvPr/>
        </p:nvSpPr>
        <p:spPr>
          <a:xfrm rot="5400000" flipV="1">
            <a:off x="14706557" y="6705557"/>
            <a:ext cx="3581443" cy="3581443"/>
          </a:xfrm>
          <a:custGeom>
            <a:avLst/>
            <a:gdLst/>
            <a:ahLst/>
            <a:cxnLst/>
            <a:rect l="l" t="t" r="r" b="b"/>
            <a:pathLst>
              <a:path w="3581443" h="3581443">
                <a:moveTo>
                  <a:pt x="0" y="3581443"/>
                </a:moveTo>
                <a:lnTo>
                  <a:pt x="3581443" y="3581443"/>
                </a:lnTo>
                <a:lnTo>
                  <a:pt x="3581443" y="0"/>
                </a:lnTo>
                <a:lnTo>
                  <a:pt x="0" y="0"/>
                </a:lnTo>
                <a:lnTo>
                  <a:pt x="0" y="3581443"/>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6">
            <a:extLst>
              <a:ext uri="{FF2B5EF4-FFF2-40B4-BE49-F238E27FC236}">
                <a16:creationId xmlns:a16="http://schemas.microsoft.com/office/drawing/2014/main" id="{441DF35D-EB29-3D05-F925-DF537CAAB8FA}"/>
              </a:ext>
            </a:extLst>
          </p:cNvPr>
          <p:cNvSpPr/>
          <p:nvPr/>
        </p:nvSpPr>
        <p:spPr>
          <a:xfrm rot="-10800000" flipH="1" flipV="1">
            <a:off x="17830800" y="9182100"/>
            <a:ext cx="4070734" cy="4070734"/>
          </a:xfrm>
          <a:custGeom>
            <a:avLst/>
            <a:gdLst/>
            <a:ahLst/>
            <a:cxnLst/>
            <a:rect l="l" t="t" r="r" b="b"/>
            <a:pathLst>
              <a:path w="4070734" h="4070734">
                <a:moveTo>
                  <a:pt x="4070734" y="4070734"/>
                </a:moveTo>
                <a:lnTo>
                  <a:pt x="0" y="4070734"/>
                </a:lnTo>
                <a:lnTo>
                  <a:pt x="0" y="0"/>
                </a:lnTo>
                <a:lnTo>
                  <a:pt x="4070734" y="0"/>
                </a:lnTo>
                <a:lnTo>
                  <a:pt x="4070734" y="4070734"/>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4">
            <a:extLst>
              <a:ext uri="{FF2B5EF4-FFF2-40B4-BE49-F238E27FC236}">
                <a16:creationId xmlns:a16="http://schemas.microsoft.com/office/drawing/2014/main" id="{81F38F1C-FF2E-DA2E-AE27-D7D62C8F1C37}"/>
              </a:ext>
            </a:extLst>
          </p:cNvPr>
          <p:cNvGrpSpPr>
            <a:grpSpLocks noChangeAspect="1"/>
          </p:cNvGrpSpPr>
          <p:nvPr/>
        </p:nvGrpSpPr>
        <p:grpSpPr>
          <a:xfrm>
            <a:off x="11930515" y="11010900"/>
            <a:ext cx="2623185" cy="5246370"/>
            <a:chOff x="0" y="0"/>
            <a:chExt cx="3175000" cy="6350000"/>
          </a:xfrm>
        </p:grpSpPr>
        <p:sp>
          <p:nvSpPr>
            <p:cNvPr id="9" name="Freeform 5">
              <a:extLst>
                <a:ext uri="{FF2B5EF4-FFF2-40B4-BE49-F238E27FC236}">
                  <a16:creationId xmlns:a16="http://schemas.microsoft.com/office/drawing/2014/main" id="{822DE950-827E-0D37-E7D2-665150A8871D}"/>
                </a:ext>
              </a:extLst>
            </p:cNvPr>
            <p:cNvSpPr/>
            <p:nvPr/>
          </p:nvSpPr>
          <p:spPr>
            <a:xfrm>
              <a:off x="0" y="0"/>
              <a:ext cx="3175000" cy="6350000"/>
            </a:xfrm>
            <a:custGeom>
              <a:avLst/>
              <a:gdLst/>
              <a:ahLst/>
              <a:cxnLst/>
              <a:rect l="l" t="t" r="r" b="b"/>
              <a:pathLst>
                <a:path w="3175000" h="6350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8"/>
              <a:stretch>
                <a:fillRect l="-17378" r="-259568"/>
              </a:stretch>
            </a:blipFill>
          </p:spPr>
        </p:sp>
      </p:grpSp>
      <p:grpSp>
        <p:nvGrpSpPr>
          <p:cNvPr id="10" name="Group 6">
            <a:extLst>
              <a:ext uri="{FF2B5EF4-FFF2-40B4-BE49-F238E27FC236}">
                <a16:creationId xmlns:a16="http://schemas.microsoft.com/office/drawing/2014/main" id="{B81CD44E-3E69-568B-6B76-835E4AEE1EE1}"/>
              </a:ext>
            </a:extLst>
          </p:cNvPr>
          <p:cNvGrpSpPr>
            <a:grpSpLocks noChangeAspect="1"/>
          </p:cNvGrpSpPr>
          <p:nvPr/>
        </p:nvGrpSpPr>
        <p:grpSpPr>
          <a:xfrm>
            <a:off x="8983480" y="11010900"/>
            <a:ext cx="2623185" cy="5246370"/>
            <a:chOff x="0" y="0"/>
            <a:chExt cx="3175000" cy="6350000"/>
          </a:xfrm>
        </p:grpSpPr>
        <p:sp>
          <p:nvSpPr>
            <p:cNvPr id="11" name="Freeform 7">
              <a:extLst>
                <a:ext uri="{FF2B5EF4-FFF2-40B4-BE49-F238E27FC236}">
                  <a16:creationId xmlns:a16="http://schemas.microsoft.com/office/drawing/2014/main" id="{29645090-D8E4-6E67-D146-1C06E0C6EE9A}"/>
                </a:ext>
              </a:extLst>
            </p:cNvPr>
            <p:cNvSpPr/>
            <p:nvPr/>
          </p:nvSpPr>
          <p:spPr>
            <a:xfrm>
              <a:off x="0" y="0"/>
              <a:ext cx="3175000" cy="6350000"/>
            </a:xfrm>
            <a:custGeom>
              <a:avLst/>
              <a:gdLst/>
              <a:ahLst/>
              <a:cxnLst/>
              <a:rect l="l" t="t" r="r" b="b"/>
              <a:pathLst>
                <a:path w="3175000" h="6350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9"/>
              <a:stretch>
                <a:fillRect l="-196017" r="-151306"/>
              </a:stretch>
            </a:blipFill>
          </p:spPr>
        </p:sp>
      </p:grpSp>
      <p:grpSp>
        <p:nvGrpSpPr>
          <p:cNvPr id="12" name="Group 8">
            <a:extLst>
              <a:ext uri="{FF2B5EF4-FFF2-40B4-BE49-F238E27FC236}">
                <a16:creationId xmlns:a16="http://schemas.microsoft.com/office/drawing/2014/main" id="{9325B3BB-F085-5742-197E-039C58D43CBC}"/>
              </a:ext>
            </a:extLst>
          </p:cNvPr>
          <p:cNvGrpSpPr>
            <a:grpSpLocks noChangeAspect="1"/>
          </p:cNvGrpSpPr>
          <p:nvPr/>
        </p:nvGrpSpPr>
        <p:grpSpPr>
          <a:xfrm>
            <a:off x="15036622" y="11010900"/>
            <a:ext cx="2623185" cy="5246370"/>
            <a:chOff x="0" y="0"/>
            <a:chExt cx="3175000" cy="6350000"/>
          </a:xfrm>
        </p:grpSpPr>
        <p:sp>
          <p:nvSpPr>
            <p:cNvPr id="13" name="Freeform 9">
              <a:extLst>
                <a:ext uri="{FF2B5EF4-FFF2-40B4-BE49-F238E27FC236}">
                  <a16:creationId xmlns:a16="http://schemas.microsoft.com/office/drawing/2014/main" id="{5EB0EAC5-D668-8D68-E836-32E1896761C3}"/>
                </a:ext>
              </a:extLst>
            </p:cNvPr>
            <p:cNvSpPr/>
            <p:nvPr/>
          </p:nvSpPr>
          <p:spPr>
            <a:xfrm>
              <a:off x="0" y="0"/>
              <a:ext cx="3175000" cy="6350000"/>
            </a:xfrm>
            <a:custGeom>
              <a:avLst/>
              <a:gdLst/>
              <a:ahLst/>
              <a:cxnLst/>
              <a:rect l="l" t="t" r="r" b="b"/>
              <a:pathLst>
                <a:path w="3175000" h="6350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10"/>
              <a:stretch>
                <a:fillRect l="-127545" r="-127545"/>
              </a:stretch>
            </a:blipFill>
          </p:spPr>
        </p:sp>
      </p:grpSp>
      <p:sp>
        <p:nvSpPr>
          <p:cNvPr id="14" name="Freeform 2">
            <a:extLst>
              <a:ext uri="{FF2B5EF4-FFF2-40B4-BE49-F238E27FC236}">
                <a16:creationId xmlns:a16="http://schemas.microsoft.com/office/drawing/2014/main" id="{2D33803E-0DD4-7926-1795-8E55FE80302C}"/>
              </a:ext>
            </a:extLst>
          </p:cNvPr>
          <p:cNvSpPr/>
          <p:nvPr/>
        </p:nvSpPr>
        <p:spPr>
          <a:xfrm flipH="1" flipV="1">
            <a:off x="-3429000" y="-1410876"/>
            <a:ext cx="2769935" cy="2769935"/>
          </a:xfrm>
          <a:custGeom>
            <a:avLst/>
            <a:gdLst/>
            <a:ahLst/>
            <a:cxnLst/>
            <a:rect l="l" t="t" r="r" b="b"/>
            <a:pathLst>
              <a:path w="2769935" h="2769935">
                <a:moveTo>
                  <a:pt x="2769935" y="2769935"/>
                </a:moveTo>
                <a:lnTo>
                  <a:pt x="0" y="2769935"/>
                </a:lnTo>
                <a:lnTo>
                  <a:pt x="0" y="0"/>
                </a:lnTo>
                <a:lnTo>
                  <a:pt x="2769935" y="0"/>
                </a:lnTo>
                <a:lnTo>
                  <a:pt x="2769935" y="2769935"/>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flipH="1" flipV="1">
            <a:off x="0" y="0"/>
            <a:ext cx="2769935" cy="2769935"/>
          </a:xfrm>
          <a:custGeom>
            <a:avLst/>
            <a:gdLst/>
            <a:ahLst/>
            <a:cxnLst/>
            <a:rect l="l" t="t" r="r" b="b"/>
            <a:pathLst>
              <a:path w="2769935" h="2769935">
                <a:moveTo>
                  <a:pt x="2769935" y="2769935"/>
                </a:moveTo>
                <a:lnTo>
                  <a:pt x="0" y="2769935"/>
                </a:lnTo>
                <a:lnTo>
                  <a:pt x="0" y="0"/>
                </a:lnTo>
                <a:lnTo>
                  <a:pt x="2769935" y="0"/>
                </a:lnTo>
                <a:lnTo>
                  <a:pt x="2769935" y="276993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917561" y="328036"/>
            <a:ext cx="3061970" cy="373004"/>
          </a:xfrm>
          <a:custGeom>
            <a:avLst/>
            <a:gdLst/>
            <a:ahLst/>
            <a:cxnLst/>
            <a:rect l="l" t="t" r="r" b="b"/>
            <a:pathLst>
              <a:path w="3061970" h="373004">
                <a:moveTo>
                  <a:pt x="0" y="0"/>
                </a:moveTo>
                <a:lnTo>
                  <a:pt x="3061971" y="0"/>
                </a:lnTo>
                <a:lnTo>
                  <a:pt x="3061971" y="373004"/>
                </a:lnTo>
                <a:lnTo>
                  <a:pt x="0" y="3730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a:grpSpLocks noChangeAspect="1"/>
          </p:cNvGrpSpPr>
          <p:nvPr/>
        </p:nvGrpSpPr>
        <p:grpSpPr>
          <a:xfrm>
            <a:off x="11530008" y="3591397"/>
            <a:ext cx="2623185" cy="5246370"/>
            <a:chOff x="0" y="0"/>
            <a:chExt cx="3175000" cy="6350000"/>
          </a:xfrm>
        </p:grpSpPr>
        <p:sp>
          <p:nvSpPr>
            <p:cNvPr id="5" name="Freeform 5"/>
            <p:cNvSpPr/>
            <p:nvPr/>
          </p:nvSpPr>
          <p:spPr>
            <a:xfrm>
              <a:off x="0" y="0"/>
              <a:ext cx="3175000" cy="6350000"/>
            </a:xfrm>
            <a:custGeom>
              <a:avLst/>
              <a:gdLst/>
              <a:ahLst/>
              <a:cxnLst/>
              <a:rect l="l" t="t" r="r" b="b"/>
              <a:pathLst>
                <a:path w="3175000" h="6350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6"/>
              <a:stretch>
                <a:fillRect l="-17378" r="-259568"/>
              </a:stretch>
            </a:blipFill>
          </p:spPr>
        </p:sp>
      </p:grpSp>
      <p:grpSp>
        <p:nvGrpSpPr>
          <p:cNvPr id="6" name="Group 6"/>
          <p:cNvGrpSpPr>
            <a:grpSpLocks noChangeAspect="1"/>
          </p:cNvGrpSpPr>
          <p:nvPr/>
        </p:nvGrpSpPr>
        <p:grpSpPr>
          <a:xfrm>
            <a:off x="8582973" y="3591397"/>
            <a:ext cx="2623185" cy="5246370"/>
            <a:chOff x="0" y="0"/>
            <a:chExt cx="3175000" cy="6350000"/>
          </a:xfrm>
        </p:grpSpPr>
        <p:sp>
          <p:nvSpPr>
            <p:cNvPr id="7" name="Freeform 7"/>
            <p:cNvSpPr/>
            <p:nvPr/>
          </p:nvSpPr>
          <p:spPr>
            <a:xfrm>
              <a:off x="0" y="0"/>
              <a:ext cx="3175000" cy="6350000"/>
            </a:xfrm>
            <a:custGeom>
              <a:avLst/>
              <a:gdLst/>
              <a:ahLst/>
              <a:cxnLst/>
              <a:rect l="l" t="t" r="r" b="b"/>
              <a:pathLst>
                <a:path w="3175000" h="6350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7"/>
              <a:stretch>
                <a:fillRect l="-196017" r="-151306"/>
              </a:stretch>
            </a:blipFill>
          </p:spPr>
        </p:sp>
      </p:grpSp>
      <p:grpSp>
        <p:nvGrpSpPr>
          <p:cNvPr id="8" name="Group 8"/>
          <p:cNvGrpSpPr>
            <a:grpSpLocks noChangeAspect="1"/>
          </p:cNvGrpSpPr>
          <p:nvPr/>
        </p:nvGrpSpPr>
        <p:grpSpPr>
          <a:xfrm>
            <a:off x="14636115" y="3591397"/>
            <a:ext cx="2623185" cy="5246370"/>
            <a:chOff x="0" y="0"/>
            <a:chExt cx="3175000" cy="6350000"/>
          </a:xfrm>
        </p:grpSpPr>
        <p:sp>
          <p:nvSpPr>
            <p:cNvPr id="9" name="Freeform 9"/>
            <p:cNvSpPr/>
            <p:nvPr/>
          </p:nvSpPr>
          <p:spPr>
            <a:xfrm>
              <a:off x="0" y="0"/>
              <a:ext cx="3175000" cy="6350000"/>
            </a:xfrm>
            <a:custGeom>
              <a:avLst/>
              <a:gdLst/>
              <a:ahLst/>
              <a:cxnLst/>
              <a:rect l="l" t="t" r="r" b="b"/>
              <a:pathLst>
                <a:path w="3175000" h="6350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8"/>
              <a:stretch>
                <a:fillRect l="-127545" r="-127545"/>
              </a:stretch>
            </a:blipFill>
          </p:spPr>
        </p:sp>
      </p:grpSp>
      <p:sp>
        <p:nvSpPr>
          <p:cNvPr id="10" name="TextBox 10"/>
          <p:cNvSpPr txBox="1"/>
          <p:nvPr/>
        </p:nvSpPr>
        <p:spPr>
          <a:xfrm>
            <a:off x="1609892" y="1955259"/>
            <a:ext cx="6973081" cy="1114425"/>
          </a:xfrm>
          <a:prstGeom prst="rect">
            <a:avLst/>
          </a:prstGeom>
        </p:spPr>
        <p:txBody>
          <a:bodyPr lIns="0" tIns="0" rIns="0" bIns="0" rtlCol="0" anchor="t">
            <a:spAutoFit/>
          </a:bodyPr>
          <a:lstStyle/>
          <a:p>
            <a:pPr>
              <a:lnSpc>
                <a:spcPts val="8399"/>
              </a:lnSpc>
            </a:pPr>
            <a:r>
              <a:rPr lang="en-US" sz="6999">
                <a:solidFill>
                  <a:srgbClr val="1C1C1C"/>
                </a:solidFill>
                <a:latin typeface="Poppins Ultra-Bold"/>
              </a:rPr>
              <a:t>Complexity</a:t>
            </a:r>
          </a:p>
        </p:txBody>
      </p:sp>
      <p:sp>
        <p:nvSpPr>
          <p:cNvPr id="11" name="TextBox 11"/>
          <p:cNvSpPr txBox="1"/>
          <p:nvPr/>
        </p:nvSpPr>
        <p:spPr>
          <a:xfrm>
            <a:off x="1609892" y="4064941"/>
            <a:ext cx="6373550" cy="1073150"/>
          </a:xfrm>
          <a:prstGeom prst="rect">
            <a:avLst/>
          </a:prstGeom>
        </p:spPr>
        <p:txBody>
          <a:bodyPr lIns="0" tIns="0" rIns="0" bIns="0" rtlCol="0" anchor="t">
            <a:spAutoFit/>
          </a:bodyPr>
          <a:lstStyle/>
          <a:p>
            <a:pPr algn="just">
              <a:lnSpc>
                <a:spcPts val="2800"/>
              </a:lnSpc>
            </a:pPr>
            <a:r>
              <a:rPr lang="en-US" sz="2000">
                <a:solidFill>
                  <a:srgbClr val="1C1C1C"/>
                </a:solidFill>
                <a:latin typeface="Canva Sans"/>
              </a:rPr>
              <a:t>Machine learning algorithm for time-series analysis to study air and water quality data and forecast future pollution trends.</a:t>
            </a:r>
          </a:p>
        </p:txBody>
      </p:sp>
      <p:sp>
        <p:nvSpPr>
          <p:cNvPr id="12" name="TextBox 12"/>
          <p:cNvSpPr txBox="1"/>
          <p:nvPr/>
        </p:nvSpPr>
        <p:spPr>
          <a:xfrm>
            <a:off x="1609892" y="3562822"/>
            <a:ext cx="4681201" cy="438150"/>
          </a:xfrm>
          <a:prstGeom prst="rect">
            <a:avLst/>
          </a:prstGeom>
        </p:spPr>
        <p:txBody>
          <a:bodyPr lIns="0" tIns="0" rIns="0" bIns="0" rtlCol="0" anchor="t">
            <a:spAutoFit/>
          </a:bodyPr>
          <a:lstStyle/>
          <a:p>
            <a:pPr>
              <a:lnSpc>
                <a:spcPts val="3240"/>
              </a:lnSpc>
            </a:pPr>
            <a:r>
              <a:rPr lang="en-US" sz="2700">
                <a:solidFill>
                  <a:srgbClr val="D48615"/>
                </a:solidFill>
                <a:latin typeface="Poppins Ultra-Bold"/>
              </a:rPr>
              <a:t>Machine Learning</a:t>
            </a:r>
          </a:p>
        </p:txBody>
      </p:sp>
      <p:sp>
        <p:nvSpPr>
          <p:cNvPr id="13" name="TextBox 13"/>
          <p:cNvSpPr txBox="1"/>
          <p:nvPr/>
        </p:nvSpPr>
        <p:spPr>
          <a:xfrm>
            <a:off x="1609892" y="6024317"/>
            <a:ext cx="6373550" cy="1073150"/>
          </a:xfrm>
          <a:prstGeom prst="rect">
            <a:avLst/>
          </a:prstGeom>
        </p:spPr>
        <p:txBody>
          <a:bodyPr lIns="0" tIns="0" rIns="0" bIns="0" rtlCol="0" anchor="t">
            <a:spAutoFit/>
          </a:bodyPr>
          <a:lstStyle/>
          <a:p>
            <a:pPr algn="just">
              <a:lnSpc>
                <a:spcPts val="2800"/>
              </a:lnSpc>
            </a:pPr>
            <a:r>
              <a:rPr lang="en-US" sz="2000">
                <a:solidFill>
                  <a:srgbClr val="1C1C1C"/>
                </a:solidFill>
                <a:latin typeface="Canva Sans"/>
              </a:rPr>
              <a:t>A portal, where users can sign in and volunteer to work together for a better environment. Users can report the their concerns here. </a:t>
            </a:r>
          </a:p>
        </p:txBody>
      </p:sp>
      <p:sp>
        <p:nvSpPr>
          <p:cNvPr id="14" name="TextBox 14"/>
          <p:cNvSpPr txBox="1"/>
          <p:nvPr/>
        </p:nvSpPr>
        <p:spPr>
          <a:xfrm>
            <a:off x="1609892" y="5522197"/>
            <a:ext cx="4681201" cy="438150"/>
          </a:xfrm>
          <a:prstGeom prst="rect">
            <a:avLst/>
          </a:prstGeom>
        </p:spPr>
        <p:txBody>
          <a:bodyPr lIns="0" tIns="0" rIns="0" bIns="0" rtlCol="0" anchor="t">
            <a:spAutoFit/>
          </a:bodyPr>
          <a:lstStyle/>
          <a:p>
            <a:pPr>
              <a:lnSpc>
                <a:spcPts val="3240"/>
              </a:lnSpc>
            </a:pPr>
            <a:r>
              <a:rPr lang="en-US" sz="2700">
                <a:solidFill>
                  <a:srgbClr val="D48615"/>
                </a:solidFill>
                <a:latin typeface="Poppins Ultra-Bold"/>
              </a:rPr>
              <a:t>Frontend (NextJS)</a:t>
            </a:r>
          </a:p>
        </p:txBody>
      </p:sp>
      <p:sp>
        <p:nvSpPr>
          <p:cNvPr id="15" name="TextBox 15"/>
          <p:cNvSpPr txBox="1"/>
          <p:nvPr/>
        </p:nvSpPr>
        <p:spPr>
          <a:xfrm>
            <a:off x="1609892" y="7955117"/>
            <a:ext cx="6373550" cy="1425575"/>
          </a:xfrm>
          <a:prstGeom prst="rect">
            <a:avLst/>
          </a:prstGeom>
        </p:spPr>
        <p:txBody>
          <a:bodyPr lIns="0" tIns="0" rIns="0" bIns="0" rtlCol="0" anchor="t">
            <a:spAutoFit/>
          </a:bodyPr>
          <a:lstStyle/>
          <a:p>
            <a:pPr algn="just">
              <a:lnSpc>
                <a:spcPts val="2800"/>
              </a:lnSpc>
            </a:pPr>
            <a:r>
              <a:rPr lang="en-US" sz="2000">
                <a:solidFill>
                  <a:srgbClr val="1C1C1C"/>
                </a:solidFill>
                <a:latin typeface="Canva Sans"/>
              </a:rPr>
              <a:t>Link that connects between the Machine-Learning algorithm and portal. With use of python, API will be created which will then be called in frontend and used by users</a:t>
            </a:r>
          </a:p>
        </p:txBody>
      </p:sp>
      <p:sp>
        <p:nvSpPr>
          <p:cNvPr id="16" name="TextBox 16"/>
          <p:cNvSpPr txBox="1"/>
          <p:nvPr/>
        </p:nvSpPr>
        <p:spPr>
          <a:xfrm>
            <a:off x="1609892" y="7548247"/>
            <a:ext cx="4681201" cy="438150"/>
          </a:xfrm>
          <a:prstGeom prst="rect">
            <a:avLst/>
          </a:prstGeom>
        </p:spPr>
        <p:txBody>
          <a:bodyPr lIns="0" tIns="0" rIns="0" bIns="0" rtlCol="0" anchor="t">
            <a:spAutoFit/>
          </a:bodyPr>
          <a:lstStyle/>
          <a:p>
            <a:pPr>
              <a:lnSpc>
                <a:spcPts val="3240"/>
              </a:lnSpc>
            </a:pPr>
            <a:r>
              <a:rPr lang="en-US" sz="2700">
                <a:solidFill>
                  <a:srgbClr val="D48615"/>
                </a:solidFill>
                <a:latin typeface="Poppins Ultra-Bold"/>
              </a:rPr>
              <a:t>Backend (Python FastAPI)</a:t>
            </a:r>
          </a:p>
        </p:txBody>
      </p:sp>
      <p:sp>
        <p:nvSpPr>
          <p:cNvPr id="17" name="Freeform 2">
            <a:extLst>
              <a:ext uri="{FF2B5EF4-FFF2-40B4-BE49-F238E27FC236}">
                <a16:creationId xmlns:a16="http://schemas.microsoft.com/office/drawing/2014/main" id="{4170ECC2-8346-54B0-4C92-A1E4F7027594}"/>
              </a:ext>
            </a:extLst>
          </p:cNvPr>
          <p:cNvSpPr/>
          <p:nvPr/>
        </p:nvSpPr>
        <p:spPr>
          <a:xfrm flipV="1">
            <a:off x="18288000" y="-2769935"/>
            <a:ext cx="2769935" cy="2769935"/>
          </a:xfrm>
          <a:custGeom>
            <a:avLst/>
            <a:gdLst/>
            <a:ahLst/>
            <a:cxnLst/>
            <a:rect l="l" t="t" r="r" b="b"/>
            <a:pathLst>
              <a:path w="2769935" h="2769935">
                <a:moveTo>
                  <a:pt x="0" y="2769935"/>
                </a:moveTo>
                <a:lnTo>
                  <a:pt x="2769935" y="2769935"/>
                </a:lnTo>
                <a:lnTo>
                  <a:pt x="2769935" y="0"/>
                </a:lnTo>
                <a:lnTo>
                  <a:pt x="0" y="0"/>
                </a:lnTo>
                <a:lnTo>
                  <a:pt x="0" y="276993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6">
            <a:extLst>
              <a:ext uri="{FF2B5EF4-FFF2-40B4-BE49-F238E27FC236}">
                <a16:creationId xmlns:a16="http://schemas.microsoft.com/office/drawing/2014/main" id="{3C8F5435-B59B-E60C-B890-F068B5929ECC}"/>
              </a:ext>
            </a:extLst>
          </p:cNvPr>
          <p:cNvSpPr/>
          <p:nvPr/>
        </p:nvSpPr>
        <p:spPr>
          <a:xfrm rot="5400000" flipV="1">
            <a:off x="20116800" y="9513371"/>
            <a:ext cx="3581443" cy="3581443"/>
          </a:xfrm>
          <a:custGeom>
            <a:avLst/>
            <a:gdLst/>
            <a:ahLst/>
            <a:cxnLst/>
            <a:rect l="l" t="t" r="r" b="b"/>
            <a:pathLst>
              <a:path w="3581443" h="3581443">
                <a:moveTo>
                  <a:pt x="0" y="3581443"/>
                </a:moveTo>
                <a:lnTo>
                  <a:pt x="3581443" y="3581443"/>
                </a:lnTo>
                <a:lnTo>
                  <a:pt x="3581443" y="0"/>
                </a:lnTo>
                <a:lnTo>
                  <a:pt x="0" y="0"/>
                </a:lnTo>
                <a:lnTo>
                  <a:pt x="0" y="3581443"/>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9" name="Freeform 2">
            <a:extLst>
              <a:ext uri="{FF2B5EF4-FFF2-40B4-BE49-F238E27FC236}">
                <a16:creationId xmlns:a16="http://schemas.microsoft.com/office/drawing/2014/main" id="{37FA9AC8-2970-888A-5F13-35E69BA07318}"/>
              </a:ext>
            </a:extLst>
          </p:cNvPr>
          <p:cNvSpPr/>
          <p:nvPr/>
        </p:nvSpPr>
        <p:spPr>
          <a:xfrm flipV="1">
            <a:off x="17978983" y="-2068895"/>
            <a:ext cx="2769935" cy="2769935"/>
          </a:xfrm>
          <a:custGeom>
            <a:avLst/>
            <a:gdLst/>
            <a:ahLst/>
            <a:cxnLst/>
            <a:rect l="l" t="t" r="r" b="b"/>
            <a:pathLst>
              <a:path w="2769935" h="2769935">
                <a:moveTo>
                  <a:pt x="0" y="2769935"/>
                </a:moveTo>
                <a:lnTo>
                  <a:pt x="2769935" y="2769935"/>
                </a:lnTo>
                <a:lnTo>
                  <a:pt x="2769935" y="0"/>
                </a:lnTo>
                <a:lnTo>
                  <a:pt x="0" y="0"/>
                </a:lnTo>
                <a:lnTo>
                  <a:pt x="0" y="276993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Freeform 5">
            <a:extLst>
              <a:ext uri="{FF2B5EF4-FFF2-40B4-BE49-F238E27FC236}">
                <a16:creationId xmlns:a16="http://schemas.microsoft.com/office/drawing/2014/main" id="{8BAE6BEE-E0C0-91F1-CB02-33A2958F8F66}"/>
              </a:ext>
            </a:extLst>
          </p:cNvPr>
          <p:cNvSpPr/>
          <p:nvPr/>
        </p:nvSpPr>
        <p:spPr>
          <a:xfrm rot="-10800000" flipV="1">
            <a:off x="-2819400" y="9380692"/>
            <a:ext cx="3294062" cy="3294062"/>
          </a:xfrm>
          <a:custGeom>
            <a:avLst/>
            <a:gdLst/>
            <a:ahLst/>
            <a:cxnLst/>
            <a:rect l="l" t="t" r="r" b="b"/>
            <a:pathLst>
              <a:path w="3294062" h="3294062">
                <a:moveTo>
                  <a:pt x="0" y="3294062"/>
                </a:moveTo>
                <a:lnTo>
                  <a:pt x="3294062" y="3294062"/>
                </a:lnTo>
                <a:lnTo>
                  <a:pt x="3294062" y="0"/>
                </a:lnTo>
                <a:lnTo>
                  <a:pt x="0" y="0"/>
                </a:lnTo>
                <a:lnTo>
                  <a:pt x="0" y="3294062"/>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flipV="1">
            <a:off x="15518065" y="0"/>
            <a:ext cx="2769935" cy="2769935"/>
          </a:xfrm>
          <a:custGeom>
            <a:avLst/>
            <a:gdLst/>
            <a:ahLst/>
            <a:cxnLst/>
            <a:rect l="l" t="t" r="r" b="b"/>
            <a:pathLst>
              <a:path w="2769935" h="2769935">
                <a:moveTo>
                  <a:pt x="0" y="2769935"/>
                </a:moveTo>
                <a:lnTo>
                  <a:pt x="2769935" y="2769935"/>
                </a:lnTo>
                <a:lnTo>
                  <a:pt x="2769935" y="0"/>
                </a:lnTo>
                <a:lnTo>
                  <a:pt x="0" y="0"/>
                </a:lnTo>
                <a:lnTo>
                  <a:pt x="0" y="276993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08468" y="328036"/>
            <a:ext cx="3061970" cy="373004"/>
          </a:xfrm>
          <a:custGeom>
            <a:avLst/>
            <a:gdLst/>
            <a:ahLst/>
            <a:cxnLst/>
            <a:rect l="l" t="t" r="r" b="b"/>
            <a:pathLst>
              <a:path w="3061970" h="373004">
                <a:moveTo>
                  <a:pt x="0" y="0"/>
                </a:moveTo>
                <a:lnTo>
                  <a:pt x="3061971" y="0"/>
                </a:lnTo>
                <a:lnTo>
                  <a:pt x="3061971" y="373004"/>
                </a:lnTo>
                <a:lnTo>
                  <a:pt x="0" y="3730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366043" y="1847634"/>
            <a:ext cx="8128704" cy="2171700"/>
          </a:xfrm>
          <a:prstGeom prst="rect">
            <a:avLst/>
          </a:prstGeom>
        </p:spPr>
        <p:txBody>
          <a:bodyPr lIns="0" tIns="0" rIns="0" bIns="0" rtlCol="0" anchor="t">
            <a:spAutoFit/>
          </a:bodyPr>
          <a:lstStyle/>
          <a:p>
            <a:pPr>
              <a:lnSpc>
                <a:spcPts val="8399"/>
              </a:lnSpc>
            </a:pPr>
            <a:r>
              <a:rPr lang="en-US" sz="6999">
                <a:solidFill>
                  <a:srgbClr val="1C1C1C"/>
                </a:solidFill>
                <a:latin typeface="Poppins Heavy"/>
              </a:rPr>
              <a:t>Feasibility &amp; Practicality</a:t>
            </a:r>
          </a:p>
        </p:txBody>
      </p:sp>
      <p:sp>
        <p:nvSpPr>
          <p:cNvPr id="5" name="Freeform 5"/>
          <p:cNvSpPr/>
          <p:nvPr/>
        </p:nvSpPr>
        <p:spPr>
          <a:xfrm rot="-10800000" flipV="1">
            <a:off x="0" y="6992938"/>
            <a:ext cx="3294062" cy="3294062"/>
          </a:xfrm>
          <a:custGeom>
            <a:avLst/>
            <a:gdLst/>
            <a:ahLst/>
            <a:cxnLst/>
            <a:rect l="l" t="t" r="r" b="b"/>
            <a:pathLst>
              <a:path w="3294062" h="3294062">
                <a:moveTo>
                  <a:pt x="0" y="3294062"/>
                </a:moveTo>
                <a:lnTo>
                  <a:pt x="3294062" y="3294062"/>
                </a:lnTo>
                <a:lnTo>
                  <a:pt x="3294062" y="0"/>
                </a:lnTo>
                <a:lnTo>
                  <a:pt x="0" y="0"/>
                </a:lnTo>
                <a:lnTo>
                  <a:pt x="0" y="3294062"/>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2366043" y="4660900"/>
            <a:ext cx="9367654" cy="4597400"/>
          </a:xfrm>
          <a:prstGeom prst="rect">
            <a:avLst/>
          </a:prstGeom>
        </p:spPr>
        <p:txBody>
          <a:bodyPr lIns="0" tIns="0" rIns="0" bIns="0" rtlCol="0" anchor="t">
            <a:spAutoFit/>
          </a:bodyPr>
          <a:lstStyle/>
          <a:p>
            <a:pPr algn="just">
              <a:lnSpc>
                <a:spcPts val="2800"/>
              </a:lnSpc>
            </a:pPr>
            <a:r>
              <a:rPr lang="en-US" sz="2000">
                <a:solidFill>
                  <a:srgbClr val="1C1C1C"/>
                </a:solidFill>
                <a:latin typeface="Canva Sans"/>
              </a:rPr>
              <a:t>We're living in a tech-savvy era where sensors, data analysis, and community engagement are no longer futuristic dreams but everyday realities. Thanks to advancements in technology, the idea of collecting real-time environmental data is very straightforward. The ubiquity of smartphones and the increasing awareness of environmental issues mean that people are ready and willing to participate actively.</a:t>
            </a:r>
          </a:p>
          <a:p>
            <a:pPr algn="just">
              <a:lnSpc>
                <a:spcPts val="2800"/>
              </a:lnSpc>
            </a:pPr>
            <a:endParaRPr lang="en-US" sz="2000">
              <a:solidFill>
                <a:srgbClr val="1C1C1C"/>
              </a:solidFill>
              <a:latin typeface="Canva Sans"/>
            </a:endParaRPr>
          </a:p>
          <a:p>
            <a:pPr algn="just">
              <a:lnSpc>
                <a:spcPts val="2800"/>
              </a:lnSpc>
            </a:pPr>
            <a:r>
              <a:rPr lang="en-US" sz="2000">
                <a:solidFill>
                  <a:srgbClr val="1C1C1C"/>
                </a:solidFill>
                <a:latin typeface="Canva Sans"/>
              </a:rPr>
              <a:t>PureSense depends upon crowdsources data. We've designed it to translate complex data into straightforward, actionable recommendations that anyone can use. It's adaptable, to suit different regions and communities, making it a practical tool for environmental improvement. Use of efficient time-series analysis algortihms make PureSense extremely practical to forecast and analyse future trends in air and water pollution.</a:t>
            </a:r>
          </a:p>
        </p:txBody>
      </p:sp>
      <p:grpSp>
        <p:nvGrpSpPr>
          <p:cNvPr id="7" name="Group 4">
            <a:extLst>
              <a:ext uri="{FF2B5EF4-FFF2-40B4-BE49-F238E27FC236}">
                <a16:creationId xmlns:a16="http://schemas.microsoft.com/office/drawing/2014/main" id="{07F1CC18-8E2F-409A-3F75-04169CED877C}"/>
              </a:ext>
            </a:extLst>
          </p:cNvPr>
          <p:cNvGrpSpPr>
            <a:grpSpLocks noChangeAspect="1"/>
          </p:cNvGrpSpPr>
          <p:nvPr/>
        </p:nvGrpSpPr>
        <p:grpSpPr>
          <a:xfrm>
            <a:off x="11733697" y="-6018492"/>
            <a:ext cx="2623185" cy="5246370"/>
            <a:chOff x="0" y="0"/>
            <a:chExt cx="3175000" cy="6350000"/>
          </a:xfrm>
        </p:grpSpPr>
        <p:sp>
          <p:nvSpPr>
            <p:cNvPr id="8" name="Freeform 5">
              <a:extLst>
                <a:ext uri="{FF2B5EF4-FFF2-40B4-BE49-F238E27FC236}">
                  <a16:creationId xmlns:a16="http://schemas.microsoft.com/office/drawing/2014/main" id="{01457C57-65B6-A7F0-8918-68E3C6D8A786}"/>
                </a:ext>
              </a:extLst>
            </p:cNvPr>
            <p:cNvSpPr/>
            <p:nvPr/>
          </p:nvSpPr>
          <p:spPr>
            <a:xfrm>
              <a:off x="0" y="0"/>
              <a:ext cx="3175000" cy="6350000"/>
            </a:xfrm>
            <a:custGeom>
              <a:avLst/>
              <a:gdLst/>
              <a:ahLst/>
              <a:cxnLst/>
              <a:rect l="l" t="t" r="r" b="b"/>
              <a:pathLst>
                <a:path w="3175000" h="6350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8"/>
              <a:stretch>
                <a:fillRect l="-17378" r="-259568"/>
              </a:stretch>
            </a:blipFill>
          </p:spPr>
        </p:sp>
      </p:grpSp>
      <p:grpSp>
        <p:nvGrpSpPr>
          <p:cNvPr id="9" name="Group 6">
            <a:extLst>
              <a:ext uri="{FF2B5EF4-FFF2-40B4-BE49-F238E27FC236}">
                <a16:creationId xmlns:a16="http://schemas.microsoft.com/office/drawing/2014/main" id="{69095D39-8503-6818-6636-0FE946E33C10}"/>
              </a:ext>
            </a:extLst>
          </p:cNvPr>
          <p:cNvGrpSpPr>
            <a:grpSpLocks noChangeAspect="1"/>
          </p:cNvGrpSpPr>
          <p:nvPr/>
        </p:nvGrpSpPr>
        <p:grpSpPr>
          <a:xfrm>
            <a:off x="8786662" y="-6018492"/>
            <a:ext cx="2623185" cy="5246370"/>
            <a:chOff x="0" y="0"/>
            <a:chExt cx="3175000" cy="6350000"/>
          </a:xfrm>
        </p:grpSpPr>
        <p:sp>
          <p:nvSpPr>
            <p:cNvPr id="10" name="Freeform 7">
              <a:extLst>
                <a:ext uri="{FF2B5EF4-FFF2-40B4-BE49-F238E27FC236}">
                  <a16:creationId xmlns:a16="http://schemas.microsoft.com/office/drawing/2014/main" id="{C11014CF-4800-4ECE-838C-D4C013649FB1}"/>
                </a:ext>
              </a:extLst>
            </p:cNvPr>
            <p:cNvSpPr/>
            <p:nvPr/>
          </p:nvSpPr>
          <p:spPr>
            <a:xfrm>
              <a:off x="0" y="0"/>
              <a:ext cx="3175000" cy="6350000"/>
            </a:xfrm>
            <a:custGeom>
              <a:avLst/>
              <a:gdLst/>
              <a:ahLst/>
              <a:cxnLst/>
              <a:rect l="l" t="t" r="r" b="b"/>
              <a:pathLst>
                <a:path w="3175000" h="6350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9"/>
              <a:stretch>
                <a:fillRect l="-196017" r="-151306"/>
              </a:stretch>
            </a:blipFill>
          </p:spPr>
        </p:sp>
      </p:grpSp>
      <p:grpSp>
        <p:nvGrpSpPr>
          <p:cNvPr id="11" name="Group 8">
            <a:extLst>
              <a:ext uri="{FF2B5EF4-FFF2-40B4-BE49-F238E27FC236}">
                <a16:creationId xmlns:a16="http://schemas.microsoft.com/office/drawing/2014/main" id="{5B8122A4-F818-A245-7323-A2E75CF971EF}"/>
              </a:ext>
            </a:extLst>
          </p:cNvPr>
          <p:cNvGrpSpPr>
            <a:grpSpLocks noChangeAspect="1"/>
          </p:cNvGrpSpPr>
          <p:nvPr/>
        </p:nvGrpSpPr>
        <p:grpSpPr>
          <a:xfrm>
            <a:off x="14839804" y="-6018492"/>
            <a:ext cx="2623185" cy="5246370"/>
            <a:chOff x="0" y="0"/>
            <a:chExt cx="3175000" cy="6350000"/>
          </a:xfrm>
        </p:grpSpPr>
        <p:sp>
          <p:nvSpPr>
            <p:cNvPr id="12" name="Freeform 9">
              <a:extLst>
                <a:ext uri="{FF2B5EF4-FFF2-40B4-BE49-F238E27FC236}">
                  <a16:creationId xmlns:a16="http://schemas.microsoft.com/office/drawing/2014/main" id="{A1A0BF05-C7F6-C405-92F1-4E12A5A99334}"/>
                </a:ext>
              </a:extLst>
            </p:cNvPr>
            <p:cNvSpPr/>
            <p:nvPr/>
          </p:nvSpPr>
          <p:spPr>
            <a:xfrm>
              <a:off x="0" y="0"/>
              <a:ext cx="3175000" cy="6350000"/>
            </a:xfrm>
            <a:custGeom>
              <a:avLst/>
              <a:gdLst/>
              <a:ahLst/>
              <a:cxnLst/>
              <a:rect l="l" t="t" r="r" b="b"/>
              <a:pathLst>
                <a:path w="3175000" h="6350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10"/>
              <a:stretch>
                <a:fillRect l="-127545" r="-127545"/>
              </a:stretch>
            </a:blipFill>
          </p:spPr>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flipV="1">
            <a:off x="15518065" y="0"/>
            <a:ext cx="2769935" cy="2769935"/>
          </a:xfrm>
          <a:custGeom>
            <a:avLst/>
            <a:gdLst/>
            <a:ahLst/>
            <a:cxnLst/>
            <a:rect l="l" t="t" r="r" b="b"/>
            <a:pathLst>
              <a:path w="2769935" h="2769935">
                <a:moveTo>
                  <a:pt x="0" y="2769935"/>
                </a:moveTo>
                <a:lnTo>
                  <a:pt x="2769935" y="2769935"/>
                </a:lnTo>
                <a:lnTo>
                  <a:pt x="2769935" y="0"/>
                </a:lnTo>
                <a:lnTo>
                  <a:pt x="0" y="0"/>
                </a:lnTo>
                <a:lnTo>
                  <a:pt x="0" y="276993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08468" y="328036"/>
            <a:ext cx="3061970" cy="373004"/>
          </a:xfrm>
          <a:custGeom>
            <a:avLst/>
            <a:gdLst/>
            <a:ahLst/>
            <a:cxnLst/>
            <a:rect l="l" t="t" r="r" b="b"/>
            <a:pathLst>
              <a:path w="3061970" h="373004">
                <a:moveTo>
                  <a:pt x="0" y="0"/>
                </a:moveTo>
                <a:lnTo>
                  <a:pt x="3061971" y="0"/>
                </a:lnTo>
                <a:lnTo>
                  <a:pt x="3061971" y="373004"/>
                </a:lnTo>
                <a:lnTo>
                  <a:pt x="0" y="3730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366043" y="1847634"/>
            <a:ext cx="8128704" cy="1114425"/>
          </a:xfrm>
          <a:prstGeom prst="rect">
            <a:avLst/>
          </a:prstGeom>
        </p:spPr>
        <p:txBody>
          <a:bodyPr lIns="0" tIns="0" rIns="0" bIns="0" rtlCol="0" anchor="t">
            <a:spAutoFit/>
          </a:bodyPr>
          <a:lstStyle/>
          <a:p>
            <a:pPr>
              <a:lnSpc>
                <a:spcPts val="8399"/>
              </a:lnSpc>
            </a:pPr>
            <a:r>
              <a:rPr lang="en-US" sz="6999">
                <a:solidFill>
                  <a:srgbClr val="1C1C1C"/>
                </a:solidFill>
                <a:latin typeface="Poppins Heavy"/>
              </a:rPr>
              <a:t>Sustainibility</a:t>
            </a:r>
          </a:p>
        </p:txBody>
      </p:sp>
      <p:sp>
        <p:nvSpPr>
          <p:cNvPr id="5" name="Freeform 5"/>
          <p:cNvSpPr/>
          <p:nvPr/>
        </p:nvSpPr>
        <p:spPr>
          <a:xfrm rot="-10800000" flipV="1">
            <a:off x="0" y="6992938"/>
            <a:ext cx="3294062" cy="3294062"/>
          </a:xfrm>
          <a:custGeom>
            <a:avLst/>
            <a:gdLst/>
            <a:ahLst/>
            <a:cxnLst/>
            <a:rect l="l" t="t" r="r" b="b"/>
            <a:pathLst>
              <a:path w="3294062" h="3294062">
                <a:moveTo>
                  <a:pt x="0" y="3294062"/>
                </a:moveTo>
                <a:lnTo>
                  <a:pt x="3294062" y="3294062"/>
                </a:lnTo>
                <a:lnTo>
                  <a:pt x="3294062" y="0"/>
                </a:lnTo>
                <a:lnTo>
                  <a:pt x="0" y="0"/>
                </a:lnTo>
                <a:lnTo>
                  <a:pt x="0" y="3294062"/>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2366043" y="3316980"/>
            <a:ext cx="9367654" cy="6007100"/>
          </a:xfrm>
          <a:prstGeom prst="rect">
            <a:avLst/>
          </a:prstGeom>
        </p:spPr>
        <p:txBody>
          <a:bodyPr lIns="0" tIns="0" rIns="0" bIns="0" rtlCol="0" anchor="t">
            <a:spAutoFit/>
          </a:bodyPr>
          <a:lstStyle/>
          <a:p>
            <a:pPr algn="just">
              <a:lnSpc>
                <a:spcPts val="2800"/>
              </a:lnSpc>
            </a:pPr>
            <a:r>
              <a:rPr lang="en-US" sz="2000">
                <a:solidFill>
                  <a:srgbClr val="1C1C1C"/>
                </a:solidFill>
                <a:latin typeface="Canva Sans"/>
              </a:rPr>
              <a:t>PureSense aligns seamlessly with the Sustainable Development Goals, specifically in the realms of diminishing air and water pollution while ensuring equitable access to high-quality resources for all. Our model operates on a self-sustaining basis, thanks to the active participation of community members who contribute valuable data.</a:t>
            </a:r>
          </a:p>
          <a:p>
            <a:pPr algn="just">
              <a:lnSpc>
                <a:spcPts val="2800"/>
              </a:lnSpc>
            </a:pPr>
            <a:endParaRPr lang="en-US" sz="2000">
              <a:solidFill>
                <a:srgbClr val="1C1C1C"/>
              </a:solidFill>
              <a:latin typeface="Canva Sans"/>
            </a:endParaRPr>
          </a:p>
          <a:p>
            <a:pPr algn="just">
              <a:lnSpc>
                <a:spcPts val="2800"/>
              </a:lnSpc>
            </a:pPr>
            <a:r>
              <a:rPr lang="en-US" sz="2000">
                <a:solidFill>
                  <a:srgbClr val="1C1C1C"/>
                </a:solidFill>
                <a:latin typeface="Canva Sans"/>
              </a:rPr>
              <a:t>As time progresses, our model undergoes continuous refinement through the incorporation of fresh data generously contributed by our community of participants. This ongoing process not only elevates the accuracy of our predictive capabilities but also ensures a continuous stream of valuable insights for our users. Additionally, it plays a pivotal role in keeping our website abreast of the latest trends in pollution ratings.</a:t>
            </a:r>
          </a:p>
          <a:p>
            <a:pPr algn="just">
              <a:lnSpc>
                <a:spcPts val="2800"/>
              </a:lnSpc>
            </a:pPr>
            <a:endParaRPr lang="en-US" sz="2000">
              <a:solidFill>
                <a:srgbClr val="1C1C1C"/>
              </a:solidFill>
              <a:latin typeface="Canva Sans"/>
            </a:endParaRPr>
          </a:p>
          <a:p>
            <a:pPr algn="just">
              <a:lnSpc>
                <a:spcPts val="2800"/>
              </a:lnSpc>
            </a:pPr>
            <a:r>
              <a:rPr lang="en-US" sz="2000">
                <a:solidFill>
                  <a:srgbClr val="1C1C1C"/>
                </a:solidFill>
                <a:latin typeface="Canva Sans"/>
              </a:rPr>
              <a:t>In essence, PureSense is a community-driven solution that enriches the collective data contribution from society at large, leading to enhanced forecasting and richer insights for all our users.</a:t>
            </a:r>
          </a:p>
          <a:p>
            <a:pPr algn="just">
              <a:lnSpc>
                <a:spcPts val="2800"/>
              </a:lnSpc>
            </a:pPr>
            <a:endParaRPr lang="en-US" sz="2000">
              <a:solidFill>
                <a:srgbClr val="1C1C1C"/>
              </a:solidFill>
              <a:latin typeface="Canva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flipH="1" flipV="1">
            <a:off x="0" y="0"/>
            <a:ext cx="2769935" cy="2769935"/>
          </a:xfrm>
          <a:custGeom>
            <a:avLst/>
            <a:gdLst/>
            <a:ahLst/>
            <a:cxnLst/>
            <a:rect l="l" t="t" r="r" b="b"/>
            <a:pathLst>
              <a:path w="2769935" h="2769935">
                <a:moveTo>
                  <a:pt x="2769935" y="2769935"/>
                </a:moveTo>
                <a:lnTo>
                  <a:pt x="0" y="2769935"/>
                </a:lnTo>
                <a:lnTo>
                  <a:pt x="0" y="0"/>
                </a:lnTo>
                <a:lnTo>
                  <a:pt x="2769935" y="0"/>
                </a:lnTo>
                <a:lnTo>
                  <a:pt x="2769935" y="276993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575344" y="2934007"/>
            <a:ext cx="11333476" cy="5208905"/>
          </a:xfrm>
          <a:prstGeom prst="rect">
            <a:avLst/>
          </a:prstGeom>
        </p:spPr>
        <p:txBody>
          <a:bodyPr lIns="0" tIns="0" rIns="0" bIns="0" rtlCol="0" anchor="t">
            <a:spAutoFit/>
          </a:bodyPr>
          <a:lstStyle/>
          <a:p>
            <a:pPr algn="just">
              <a:lnSpc>
                <a:spcPts val="3219"/>
              </a:lnSpc>
            </a:pPr>
            <a:r>
              <a:rPr lang="en-US" sz="2299">
                <a:solidFill>
                  <a:srgbClr val="1C1C1C"/>
                </a:solidFill>
                <a:latin typeface="Canva Sans"/>
              </a:rPr>
              <a:t>Our initiative is assured to have a significant nationwide influence through the utilization of data gathering and predictive analysis. Imagine millions of people actively participating in monitoring and improving air and water quality. Picture communities collaborating, making data-driven decisions, and taking action to reduce pollution and contaminants. It's a platform that empowers everyone, from urban centers to remote villages, to play a role in creating a cleaner and healthier environment</a:t>
            </a:r>
          </a:p>
          <a:p>
            <a:pPr algn="just">
              <a:lnSpc>
                <a:spcPts val="3219"/>
              </a:lnSpc>
            </a:pPr>
            <a:endParaRPr lang="en-US" sz="2299">
              <a:solidFill>
                <a:srgbClr val="1C1C1C"/>
              </a:solidFill>
              <a:latin typeface="Canva Sans"/>
            </a:endParaRPr>
          </a:p>
          <a:p>
            <a:pPr algn="just">
              <a:lnSpc>
                <a:spcPts val="3219"/>
              </a:lnSpc>
            </a:pPr>
            <a:r>
              <a:rPr lang="en-US" sz="2299">
                <a:solidFill>
                  <a:srgbClr val="1C1C1C"/>
                </a:solidFill>
                <a:latin typeface="Canva Sans"/>
              </a:rPr>
              <a:t>Individuals will be motivated to take proactive steps in mitigating air and water pollution as they gain access to real-time data that reveals the true state of affairs. This information will enable them to stay well-informed about the quality of air and water, ultimately inspiring greater engagement in our mission to enhance the quality of these vital resources.</a:t>
            </a:r>
          </a:p>
        </p:txBody>
      </p:sp>
      <p:sp>
        <p:nvSpPr>
          <p:cNvPr id="4" name="TextBox 4"/>
          <p:cNvSpPr txBox="1"/>
          <p:nvPr/>
        </p:nvSpPr>
        <p:spPr>
          <a:xfrm>
            <a:off x="2575344" y="1788860"/>
            <a:ext cx="6480981" cy="981075"/>
          </a:xfrm>
          <a:prstGeom prst="rect">
            <a:avLst/>
          </a:prstGeom>
        </p:spPr>
        <p:txBody>
          <a:bodyPr lIns="0" tIns="0" rIns="0" bIns="0" rtlCol="0" anchor="t">
            <a:spAutoFit/>
          </a:bodyPr>
          <a:lstStyle/>
          <a:p>
            <a:pPr>
              <a:lnSpc>
                <a:spcPts val="7200"/>
              </a:lnSpc>
            </a:pPr>
            <a:r>
              <a:rPr lang="en-US" sz="6000">
                <a:solidFill>
                  <a:srgbClr val="1C1C1C"/>
                </a:solidFill>
                <a:latin typeface="Poppins Ultra-Bold"/>
              </a:rPr>
              <a:t>Scale of Impact</a:t>
            </a:r>
          </a:p>
        </p:txBody>
      </p:sp>
      <p:sp>
        <p:nvSpPr>
          <p:cNvPr id="5" name="Freeform 5"/>
          <p:cNvSpPr/>
          <p:nvPr/>
        </p:nvSpPr>
        <p:spPr>
          <a:xfrm>
            <a:off x="14917561" y="328036"/>
            <a:ext cx="3061970" cy="373004"/>
          </a:xfrm>
          <a:custGeom>
            <a:avLst/>
            <a:gdLst/>
            <a:ahLst/>
            <a:cxnLst/>
            <a:rect l="l" t="t" r="r" b="b"/>
            <a:pathLst>
              <a:path w="3061970" h="373004">
                <a:moveTo>
                  <a:pt x="0" y="0"/>
                </a:moveTo>
                <a:lnTo>
                  <a:pt x="3061971" y="0"/>
                </a:lnTo>
                <a:lnTo>
                  <a:pt x="3061971" y="373004"/>
                </a:lnTo>
                <a:lnTo>
                  <a:pt x="0" y="3730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10800000" flipH="1" flipV="1">
            <a:off x="14217266" y="6216266"/>
            <a:ext cx="4070734" cy="4070734"/>
          </a:xfrm>
          <a:custGeom>
            <a:avLst/>
            <a:gdLst/>
            <a:ahLst/>
            <a:cxnLst/>
            <a:rect l="l" t="t" r="r" b="b"/>
            <a:pathLst>
              <a:path w="4070734" h="4070734">
                <a:moveTo>
                  <a:pt x="4070734" y="4070734"/>
                </a:moveTo>
                <a:lnTo>
                  <a:pt x="0" y="4070734"/>
                </a:lnTo>
                <a:lnTo>
                  <a:pt x="0" y="0"/>
                </a:lnTo>
                <a:lnTo>
                  <a:pt x="4070734" y="0"/>
                </a:lnTo>
                <a:lnTo>
                  <a:pt x="4070734" y="4070734"/>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2">
            <a:extLst>
              <a:ext uri="{FF2B5EF4-FFF2-40B4-BE49-F238E27FC236}">
                <a16:creationId xmlns:a16="http://schemas.microsoft.com/office/drawing/2014/main" id="{6EA3386B-EEA4-0B45-2F3C-F2F4603AC849}"/>
              </a:ext>
            </a:extLst>
          </p:cNvPr>
          <p:cNvSpPr/>
          <p:nvPr/>
        </p:nvSpPr>
        <p:spPr>
          <a:xfrm flipH="1" flipV="1">
            <a:off x="-5735241" y="108074"/>
            <a:ext cx="2769935" cy="2769935"/>
          </a:xfrm>
          <a:custGeom>
            <a:avLst/>
            <a:gdLst/>
            <a:ahLst/>
            <a:cxnLst/>
            <a:rect l="l" t="t" r="r" b="b"/>
            <a:pathLst>
              <a:path w="2769935" h="2769935">
                <a:moveTo>
                  <a:pt x="2769935" y="2769935"/>
                </a:moveTo>
                <a:lnTo>
                  <a:pt x="0" y="2769935"/>
                </a:lnTo>
                <a:lnTo>
                  <a:pt x="0" y="0"/>
                </a:lnTo>
                <a:lnTo>
                  <a:pt x="2769935" y="0"/>
                </a:lnTo>
                <a:lnTo>
                  <a:pt x="2769935" y="2769935"/>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4">
            <a:extLst>
              <a:ext uri="{FF2B5EF4-FFF2-40B4-BE49-F238E27FC236}">
                <a16:creationId xmlns:a16="http://schemas.microsoft.com/office/drawing/2014/main" id="{B96B5BE2-FF15-239E-2D33-902124AB9A66}"/>
              </a:ext>
            </a:extLst>
          </p:cNvPr>
          <p:cNvSpPr/>
          <p:nvPr/>
        </p:nvSpPr>
        <p:spPr>
          <a:xfrm rot="5400000">
            <a:off x="-6158801" y="3914488"/>
            <a:ext cx="5809039" cy="2904519"/>
          </a:xfrm>
          <a:custGeom>
            <a:avLst/>
            <a:gdLst/>
            <a:ahLst/>
            <a:cxnLst/>
            <a:rect l="l" t="t" r="r" b="b"/>
            <a:pathLst>
              <a:path w="5809039" h="2904519">
                <a:moveTo>
                  <a:pt x="0" y="0"/>
                </a:moveTo>
                <a:lnTo>
                  <a:pt x="5809039" y="0"/>
                </a:lnTo>
                <a:lnTo>
                  <a:pt x="5809039" y="2904520"/>
                </a:lnTo>
                <a:lnTo>
                  <a:pt x="0" y="290452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9" name="Group 5">
            <a:extLst>
              <a:ext uri="{FF2B5EF4-FFF2-40B4-BE49-F238E27FC236}">
                <a16:creationId xmlns:a16="http://schemas.microsoft.com/office/drawing/2014/main" id="{F2541234-7B03-9E55-B36D-A706984805F6}"/>
              </a:ext>
            </a:extLst>
          </p:cNvPr>
          <p:cNvGrpSpPr>
            <a:grpSpLocks noChangeAspect="1"/>
          </p:cNvGrpSpPr>
          <p:nvPr/>
        </p:nvGrpSpPr>
        <p:grpSpPr>
          <a:xfrm>
            <a:off x="3352800" y="10858500"/>
            <a:ext cx="3341957" cy="6612637"/>
            <a:chOff x="0" y="0"/>
            <a:chExt cx="2620010" cy="5184140"/>
          </a:xfrm>
        </p:grpSpPr>
        <p:sp>
          <p:nvSpPr>
            <p:cNvPr id="10" name="Freeform 6">
              <a:extLst>
                <a:ext uri="{FF2B5EF4-FFF2-40B4-BE49-F238E27FC236}">
                  <a16:creationId xmlns:a16="http://schemas.microsoft.com/office/drawing/2014/main" id="{639F30CB-A856-E009-AF24-AA31B4C63DC4}"/>
                </a:ext>
              </a:extLst>
            </p:cNvPr>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1" name="Freeform 7">
              <a:extLst>
                <a:ext uri="{FF2B5EF4-FFF2-40B4-BE49-F238E27FC236}">
                  <a16:creationId xmlns:a16="http://schemas.microsoft.com/office/drawing/2014/main" id="{A58FD164-9BC8-2E69-3C96-2D7C556359CB}"/>
                </a:ext>
              </a:extLst>
            </p:cNvPr>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2"/>
              <a:stretch>
                <a:fillRect l="-26314" r="-26314"/>
              </a:stretch>
            </a:blipFill>
          </p:spPr>
        </p:sp>
        <p:sp>
          <p:nvSpPr>
            <p:cNvPr id="12" name="Freeform 8">
              <a:extLst>
                <a:ext uri="{FF2B5EF4-FFF2-40B4-BE49-F238E27FC236}">
                  <a16:creationId xmlns:a16="http://schemas.microsoft.com/office/drawing/2014/main" id="{D5595177-3CB2-6DC8-6012-CD16235E3A04}"/>
                </a:ext>
              </a:extLst>
            </p:cNvPr>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13" name="Freeform 9">
              <a:extLst>
                <a:ext uri="{FF2B5EF4-FFF2-40B4-BE49-F238E27FC236}">
                  <a16:creationId xmlns:a16="http://schemas.microsoft.com/office/drawing/2014/main" id="{C1490CC6-42DD-16B2-682F-84C0BB458ED7}"/>
                </a:ext>
              </a:extLst>
            </p:cNvPr>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14" name="Freeform 10">
              <a:extLst>
                <a:ext uri="{FF2B5EF4-FFF2-40B4-BE49-F238E27FC236}">
                  <a16:creationId xmlns:a16="http://schemas.microsoft.com/office/drawing/2014/main" id="{9526B4B0-BD00-9B24-C14A-24ED26FD70E0}"/>
                </a:ext>
              </a:extLst>
            </p:cNvPr>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15" name="Freeform 11">
              <a:extLst>
                <a:ext uri="{FF2B5EF4-FFF2-40B4-BE49-F238E27FC236}">
                  <a16:creationId xmlns:a16="http://schemas.microsoft.com/office/drawing/2014/main" id="{73E6B243-514C-DC94-B239-D012854E4588}"/>
                </a:ext>
              </a:extLst>
            </p:cNvPr>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16" name="Freeform 12">
              <a:extLst>
                <a:ext uri="{FF2B5EF4-FFF2-40B4-BE49-F238E27FC236}">
                  <a16:creationId xmlns:a16="http://schemas.microsoft.com/office/drawing/2014/main" id="{91D51EF5-B742-4DC1-A768-1967F51B25C6}"/>
                </a:ext>
              </a:extLst>
            </p:cNvPr>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17" name="Freeform 13">
              <a:extLst>
                <a:ext uri="{FF2B5EF4-FFF2-40B4-BE49-F238E27FC236}">
                  <a16:creationId xmlns:a16="http://schemas.microsoft.com/office/drawing/2014/main" id="{FF5A7B16-5621-AE15-09B1-A1A2E82A7842}"/>
                </a:ext>
              </a:extLst>
            </p:cNvPr>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18" name="Freeform 14">
              <a:extLst>
                <a:ext uri="{FF2B5EF4-FFF2-40B4-BE49-F238E27FC236}">
                  <a16:creationId xmlns:a16="http://schemas.microsoft.com/office/drawing/2014/main" id="{E810D315-6A11-C675-527B-E9434276DA0D}"/>
                </a:ext>
              </a:extLst>
            </p:cNvPr>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id="19" name="Freeform 15">
            <a:extLst>
              <a:ext uri="{FF2B5EF4-FFF2-40B4-BE49-F238E27FC236}">
                <a16:creationId xmlns:a16="http://schemas.microsoft.com/office/drawing/2014/main" id="{B563D89C-66B2-EC6B-8AA0-13D8436567E9}"/>
              </a:ext>
            </a:extLst>
          </p:cNvPr>
          <p:cNvSpPr/>
          <p:nvPr/>
        </p:nvSpPr>
        <p:spPr>
          <a:xfrm>
            <a:off x="4783216" y="-2612625"/>
            <a:ext cx="2471890" cy="2471890"/>
          </a:xfrm>
          <a:custGeom>
            <a:avLst/>
            <a:gdLst/>
            <a:ahLst/>
            <a:cxnLst/>
            <a:rect l="l" t="t" r="r" b="b"/>
            <a:pathLst>
              <a:path w="2471890" h="2471890">
                <a:moveTo>
                  <a:pt x="0" y="0"/>
                </a:moveTo>
                <a:lnTo>
                  <a:pt x="2471890" y="0"/>
                </a:lnTo>
                <a:lnTo>
                  <a:pt x="2471890" y="2471890"/>
                </a:lnTo>
                <a:lnTo>
                  <a:pt x="0" y="247189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flipH="1" flipV="1">
            <a:off x="0" y="0"/>
            <a:ext cx="2769935" cy="2769935"/>
          </a:xfrm>
          <a:custGeom>
            <a:avLst/>
            <a:gdLst/>
            <a:ahLst/>
            <a:cxnLst/>
            <a:rect l="l" t="t" r="r" b="b"/>
            <a:pathLst>
              <a:path w="2769935" h="2769935">
                <a:moveTo>
                  <a:pt x="2769935" y="2769935"/>
                </a:moveTo>
                <a:lnTo>
                  <a:pt x="0" y="2769935"/>
                </a:lnTo>
                <a:lnTo>
                  <a:pt x="0" y="0"/>
                </a:lnTo>
                <a:lnTo>
                  <a:pt x="2769935" y="0"/>
                </a:lnTo>
                <a:lnTo>
                  <a:pt x="2769935" y="276993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917561" y="328036"/>
            <a:ext cx="3061970" cy="373004"/>
          </a:xfrm>
          <a:custGeom>
            <a:avLst/>
            <a:gdLst/>
            <a:ahLst/>
            <a:cxnLst/>
            <a:rect l="l" t="t" r="r" b="b"/>
            <a:pathLst>
              <a:path w="3061970" h="373004">
                <a:moveTo>
                  <a:pt x="0" y="0"/>
                </a:moveTo>
                <a:lnTo>
                  <a:pt x="3061971" y="0"/>
                </a:lnTo>
                <a:lnTo>
                  <a:pt x="3061971" y="373004"/>
                </a:lnTo>
                <a:lnTo>
                  <a:pt x="0" y="3730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a:off x="-423560" y="3806414"/>
            <a:ext cx="5809039" cy="2904519"/>
          </a:xfrm>
          <a:custGeom>
            <a:avLst/>
            <a:gdLst/>
            <a:ahLst/>
            <a:cxnLst/>
            <a:rect l="l" t="t" r="r" b="b"/>
            <a:pathLst>
              <a:path w="5809039" h="2904519">
                <a:moveTo>
                  <a:pt x="0" y="0"/>
                </a:moveTo>
                <a:lnTo>
                  <a:pt x="5809039" y="0"/>
                </a:lnTo>
                <a:lnTo>
                  <a:pt x="5809039" y="2904520"/>
                </a:lnTo>
                <a:lnTo>
                  <a:pt x="0" y="29045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a:grpSpLocks noChangeAspect="1"/>
          </p:cNvGrpSpPr>
          <p:nvPr/>
        </p:nvGrpSpPr>
        <p:grpSpPr>
          <a:xfrm>
            <a:off x="3668564" y="1779550"/>
            <a:ext cx="3341957" cy="6612637"/>
            <a:chOff x="0" y="0"/>
            <a:chExt cx="2620010" cy="5184140"/>
          </a:xfrm>
        </p:grpSpPr>
        <p:sp>
          <p:nvSpPr>
            <p:cNvPr id="6" name="Freeform 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7" name="Freeform 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8"/>
              <a:stretch>
                <a:fillRect l="-26314" r="-26314"/>
              </a:stretch>
            </a:blipFill>
          </p:spPr>
        </p:sp>
        <p:sp>
          <p:nvSpPr>
            <p:cNvPr id="8" name="Freeform 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9" name="Freeform 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10" name="Freeform 1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11" name="Freeform 1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12" name="Freeform 1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13" name="Freeform 1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14" name="Freeform 1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id="15" name="Freeform 15"/>
          <p:cNvSpPr/>
          <p:nvPr/>
        </p:nvSpPr>
        <p:spPr>
          <a:xfrm>
            <a:off x="5574070" y="563600"/>
            <a:ext cx="2471890" cy="2471890"/>
          </a:xfrm>
          <a:custGeom>
            <a:avLst/>
            <a:gdLst/>
            <a:ahLst/>
            <a:cxnLst/>
            <a:rect l="l" t="t" r="r" b="b"/>
            <a:pathLst>
              <a:path w="2471890" h="2471890">
                <a:moveTo>
                  <a:pt x="0" y="0"/>
                </a:moveTo>
                <a:lnTo>
                  <a:pt x="2471890" y="0"/>
                </a:lnTo>
                <a:lnTo>
                  <a:pt x="2471890" y="2471890"/>
                </a:lnTo>
                <a:lnTo>
                  <a:pt x="0" y="247189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6" name="AutoShape 16"/>
          <p:cNvSpPr/>
          <p:nvPr/>
        </p:nvSpPr>
        <p:spPr>
          <a:xfrm>
            <a:off x="9144000" y="4637627"/>
            <a:ext cx="6485048" cy="0"/>
          </a:xfrm>
          <a:prstGeom prst="line">
            <a:avLst/>
          </a:prstGeom>
          <a:ln w="38100" cap="flat">
            <a:solidFill>
              <a:srgbClr val="D48615"/>
            </a:solidFill>
            <a:prstDash val="solid"/>
            <a:headEnd type="none" w="sm" len="sm"/>
            <a:tailEnd type="none" w="sm" len="sm"/>
          </a:ln>
        </p:spPr>
      </p:sp>
      <p:sp>
        <p:nvSpPr>
          <p:cNvPr id="17" name="AutoShape 17"/>
          <p:cNvSpPr/>
          <p:nvPr/>
        </p:nvSpPr>
        <p:spPr>
          <a:xfrm>
            <a:off x="9144000" y="5760433"/>
            <a:ext cx="6485048" cy="0"/>
          </a:xfrm>
          <a:prstGeom prst="line">
            <a:avLst/>
          </a:prstGeom>
          <a:ln w="38100" cap="flat">
            <a:solidFill>
              <a:srgbClr val="D48615"/>
            </a:solidFill>
            <a:prstDash val="solid"/>
            <a:headEnd type="none" w="sm" len="sm"/>
            <a:tailEnd type="none" w="sm" len="sm"/>
          </a:ln>
        </p:spPr>
      </p:sp>
      <p:sp>
        <p:nvSpPr>
          <p:cNvPr id="18" name="AutoShape 18"/>
          <p:cNvSpPr/>
          <p:nvPr/>
        </p:nvSpPr>
        <p:spPr>
          <a:xfrm>
            <a:off x="9144000" y="6884383"/>
            <a:ext cx="6485048" cy="0"/>
          </a:xfrm>
          <a:prstGeom prst="line">
            <a:avLst/>
          </a:prstGeom>
          <a:ln w="38100" cap="flat">
            <a:solidFill>
              <a:srgbClr val="D48615"/>
            </a:solidFill>
            <a:prstDash val="solid"/>
            <a:headEnd type="none" w="sm" len="sm"/>
            <a:tailEnd type="none" w="sm" len="sm"/>
          </a:ln>
        </p:spPr>
      </p:sp>
      <p:sp>
        <p:nvSpPr>
          <p:cNvPr id="19" name="AutoShape 19"/>
          <p:cNvSpPr/>
          <p:nvPr/>
        </p:nvSpPr>
        <p:spPr>
          <a:xfrm>
            <a:off x="9144000" y="8008333"/>
            <a:ext cx="6485048" cy="0"/>
          </a:xfrm>
          <a:prstGeom prst="line">
            <a:avLst/>
          </a:prstGeom>
          <a:ln w="38100" cap="flat">
            <a:solidFill>
              <a:srgbClr val="D48615"/>
            </a:solidFill>
            <a:prstDash val="solid"/>
            <a:headEnd type="none" w="sm" len="sm"/>
            <a:tailEnd type="none" w="sm" len="sm"/>
          </a:ln>
        </p:spPr>
      </p:sp>
      <p:sp>
        <p:nvSpPr>
          <p:cNvPr id="20" name="Freeform 20"/>
          <p:cNvSpPr/>
          <p:nvPr/>
        </p:nvSpPr>
        <p:spPr>
          <a:xfrm>
            <a:off x="9171270" y="7317754"/>
            <a:ext cx="712727" cy="518347"/>
          </a:xfrm>
          <a:custGeom>
            <a:avLst/>
            <a:gdLst/>
            <a:ahLst/>
            <a:cxnLst/>
            <a:rect l="l" t="t" r="r" b="b"/>
            <a:pathLst>
              <a:path w="712727" h="518347">
                <a:moveTo>
                  <a:pt x="0" y="0"/>
                </a:moveTo>
                <a:lnTo>
                  <a:pt x="712727" y="0"/>
                </a:lnTo>
                <a:lnTo>
                  <a:pt x="712727" y="518347"/>
                </a:lnTo>
                <a:lnTo>
                  <a:pt x="0" y="51834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1" name="Freeform 21"/>
          <p:cNvSpPr/>
          <p:nvPr/>
        </p:nvSpPr>
        <p:spPr>
          <a:xfrm>
            <a:off x="9144000" y="6104220"/>
            <a:ext cx="767267" cy="627764"/>
          </a:xfrm>
          <a:custGeom>
            <a:avLst/>
            <a:gdLst/>
            <a:ahLst/>
            <a:cxnLst/>
            <a:rect l="l" t="t" r="r" b="b"/>
            <a:pathLst>
              <a:path w="767267" h="627764">
                <a:moveTo>
                  <a:pt x="0" y="0"/>
                </a:moveTo>
                <a:lnTo>
                  <a:pt x="767267" y="0"/>
                </a:lnTo>
                <a:lnTo>
                  <a:pt x="767267" y="627763"/>
                </a:lnTo>
                <a:lnTo>
                  <a:pt x="0" y="62776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2" name="Freeform 22"/>
          <p:cNvSpPr/>
          <p:nvPr/>
        </p:nvSpPr>
        <p:spPr>
          <a:xfrm>
            <a:off x="9172150" y="4932708"/>
            <a:ext cx="637419" cy="637419"/>
          </a:xfrm>
          <a:custGeom>
            <a:avLst/>
            <a:gdLst/>
            <a:ahLst/>
            <a:cxnLst/>
            <a:rect l="l" t="t" r="r" b="b"/>
            <a:pathLst>
              <a:path w="637419" h="637419">
                <a:moveTo>
                  <a:pt x="0" y="0"/>
                </a:moveTo>
                <a:lnTo>
                  <a:pt x="637420" y="0"/>
                </a:lnTo>
                <a:lnTo>
                  <a:pt x="637420" y="637419"/>
                </a:lnTo>
                <a:lnTo>
                  <a:pt x="0" y="63741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3" name="Freeform 23"/>
          <p:cNvSpPr/>
          <p:nvPr/>
        </p:nvSpPr>
        <p:spPr>
          <a:xfrm>
            <a:off x="9189471" y="3748498"/>
            <a:ext cx="602778" cy="736728"/>
          </a:xfrm>
          <a:custGeom>
            <a:avLst/>
            <a:gdLst/>
            <a:ahLst/>
            <a:cxnLst/>
            <a:rect l="l" t="t" r="r" b="b"/>
            <a:pathLst>
              <a:path w="602778" h="736728">
                <a:moveTo>
                  <a:pt x="0" y="0"/>
                </a:moveTo>
                <a:lnTo>
                  <a:pt x="602778" y="0"/>
                </a:lnTo>
                <a:lnTo>
                  <a:pt x="602778" y="736729"/>
                </a:lnTo>
                <a:lnTo>
                  <a:pt x="0" y="73672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24" name="TextBox 24"/>
          <p:cNvSpPr txBox="1"/>
          <p:nvPr/>
        </p:nvSpPr>
        <p:spPr>
          <a:xfrm>
            <a:off x="9144000" y="2087204"/>
            <a:ext cx="7095777" cy="1057275"/>
          </a:xfrm>
          <a:prstGeom prst="rect">
            <a:avLst/>
          </a:prstGeom>
        </p:spPr>
        <p:txBody>
          <a:bodyPr lIns="0" tIns="0" rIns="0" bIns="0" rtlCol="0" anchor="t">
            <a:spAutoFit/>
          </a:bodyPr>
          <a:lstStyle/>
          <a:p>
            <a:pPr>
              <a:lnSpc>
                <a:spcPts val="7920"/>
              </a:lnSpc>
            </a:pPr>
            <a:r>
              <a:rPr lang="en-US" sz="6600">
                <a:solidFill>
                  <a:srgbClr val="1C1C1C"/>
                </a:solidFill>
                <a:latin typeface="Poppins Ultra-Bold"/>
              </a:rPr>
              <a:t>User Experience</a:t>
            </a:r>
          </a:p>
        </p:txBody>
      </p:sp>
      <p:sp>
        <p:nvSpPr>
          <p:cNvPr id="25" name="TextBox 25"/>
          <p:cNvSpPr txBox="1"/>
          <p:nvPr/>
        </p:nvSpPr>
        <p:spPr>
          <a:xfrm>
            <a:off x="10161688" y="3899286"/>
            <a:ext cx="4681201" cy="485775"/>
          </a:xfrm>
          <a:prstGeom prst="rect">
            <a:avLst/>
          </a:prstGeom>
        </p:spPr>
        <p:txBody>
          <a:bodyPr lIns="0" tIns="0" rIns="0" bIns="0" rtlCol="0" anchor="t">
            <a:spAutoFit/>
          </a:bodyPr>
          <a:lstStyle/>
          <a:p>
            <a:pPr>
              <a:lnSpc>
                <a:spcPts val="3600"/>
              </a:lnSpc>
            </a:pPr>
            <a:r>
              <a:rPr lang="en-US" sz="3000">
                <a:solidFill>
                  <a:srgbClr val="1C1C1C"/>
                </a:solidFill>
                <a:latin typeface="Poppins Ultra-Bold"/>
              </a:rPr>
              <a:t>Easy to Use</a:t>
            </a:r>
          </a:p>
        </p:txBody>
      </p:sp>
      <p:sp>
        <p:nvSpPr>
          <p:cNvPr id="26" name="TextBox 26"/>
          <p:cNvSpPr txBox="1"/>
          <p:nvPr/>
        </p:nvSpPr>
        <p:spPr>
          <a:xfrm>
            <a:off x="10161688" y="4994242"/>
            <a:ext cx="4681201" cy="485775"/>
          </a:xfrm>
          <a:prstGeom prst="rect">
            <a:avLst/>
          </a:prstGeom>
        </p:spPr>
        <p:txBody>
          <a:bodyPr lIns="0" tIns="0" rIns="0" bIns="0" rtlCol="0" anchor="t">
            <a:spAutoFit/>
          </a:bodyPr>
          <a:lstStyle/>
          <a:p>
            <a:pPr>
              <a:lnSpc>
                <a:spcPts val="3600"/>
              </a:lnSpc>
            </a:pPr>
            <a:r>
              <a:rPr lang="en-US" sz="3000">
                <a:solidFill>
                  <a:srgbClr val="1C1C1C"/>
                </a:solidFill>
                <a:latin typeface="Poppins Ultra-Bold"/>
              </a:rPr>
              <a:t>Modern Design</a:t>
            </a:r>
          </a:p>
        </p:txBody>
      </p:sp>
      <p:sp>
        <p:nvSpPr>
          <p:cNvPr id="27" name="TextBox 27"/>
          <p:cNvSpPr txBox="1"/>
          <p:nvPr/>
        </p:nvSpPr>
        <p:spPr>
          <a:xfrm>
            <a:off x="10161688" y="6174877"/>
            <a:ext cx="4681201" cy="485775"/>
          </a:xfrm>
          <a:prstGeom prst="rect">
            <a:avLst/>
          </a:prstGeom>
        </p:spPr>
        <p:txBody>
          <a:bodyPr lIns="0" tIns="0" rIns="0" bIns="0" rtlCol="0" anchor="t">
            <a:spAutoFit/>
          </a:bodyPr>
          <a:lstStyle/>
          <a:p>
            <a:pPr>
              <a:lnSpc>
                <a:spcPts val="3600"/>
              </a:lnSpc>
            </a:pPr>
            <a:r>
              <a:rPr lang="en-US" sz="3000">
                <a:solidFill>
                  <a:srgbClr val="1C1C1C"/>
                </a:solidFill>
                <a:latin typeface="Poppins Ultra-Bold"/>
              </a:rPr>
              <a:t>Real-Time Feedback</a:t>
            </a:r>
          </a:p>
        </p:txBody>
      </p:sp>
      <p:sp>
        <p:nvSpPr>
          <p:cNvPr id="28" name="TextBox 28"/>
          <p:cNvSpPr txBox="1"/>
          <p:nvPr/>
        </p:nvSpPr>
        <p:spPr>
          <a:xfrm>
            <a:off x="10161688" y="7319752"/>
            <a:ext cx="4681201" cy="485775"/>
          </a:xfrm>
          <a:prstGeom prst="rect">
            <a:avLst/>
          </a:prstGeom>
        </p:spPr>
        <p:txBody>
          <a:bodyPr lIns="0" tIns="0" rIns="0" bIns="0" rtlCol="0" anchor="t">
            <a:spAutoFit/>
          </a:bodyPr>
          <a:lstStyle/>
          <a:p>
            <a:pPr>
              <a:lnSpc>
                <a:spcPts val="3600"/>
              </a:lnSpc>
            </a:pPr>
            <a:r>
              <a:rPr lang="en-US" sz="3000">
                <a:solidFill>
                  <a:srgbClr val="1C1C1C"/>
                </a:solidFill>
                <a:latin typeface="Poppins Ultra-Bold"/>
              </a:rPr>
              <a:t>Community Driven</a:t>
            </a:r>
          </a:p>
        </p:txBody>
      </p:sp>
      <p:sp>
        <p:nvSpPr>
          <p:cNvPr id="29" name="Freeform 2">
            <a:extLst>
              <a:ext uri="{FF2B5EF4-FFF2-40B4-BE49-F238E27FC236}">
                <a16:creationId xmlns:a16="http://schemas.microsoft.com/office/drawing/2014/main" id="{4C25F3D0-D828-348C-1E30-9E4380DA713D}"/>
              </a:ext>
            </a:extLst>
          </p:cNvPr>
          <p:cNvSpPr/>
          <p:nvPr/>
        </p:nvSpPr>
        <p:spPr>
          <a:xfrm flipH="1" flipV="1">
            <a:off x="-2682499" y="-2065195"/>
            <a:ext cx="2769935" cy="2769935"/>
          </a:xfrm>
          <a:custGeom>
            <a:avLst/>
            <a:gdLst/>
            <a:ahLst/>
            <a:cxnLst/>
            <a:rect l="l" t="t" r="r" b="b"/>
            <a:pathLst>
              <a:path w="2769935" h="2769935">
                <a:moveTo>
                  <a:pt x="2769935" y="2769935"/>
                </a:moveTo>
                <a:lnTo>
                  <a:pt x="0" y="2769935"/>
                </a:lnTo>
                <a:lnTo>
                  <a:pt x="0" y="0"/>
                </a:lnTo>
                <a:lnTo>
                  <a:pt x="2769935" y="0"/>
                </a:lnTo>
                <a:lnTo>
                  <a:pt x="2769935" y="2769935"/>
                </a:lnTo>
                <a:close/>
              </a:path>
            </a:pathLst>
          </a:custGeom>
          <a:blipFill>
            <a:blip r:embed="rId19">
              <a:extLst>
                <a:ext uri="{96DAC541-7B7A-43D3-8B79-37D633B846F1}">
                  <asvg:svgBlip xmlns:asvg="http://schemas.microsoft.com/office/drawing/2016/SVG/main" r:embed="rId20"/>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881</Words>
  <Application>Microsoft Macintosh PowerPoint</Application>
  <PresentationFormat>Custom</PresentationFormat>
  <Paragraphs>53</Paragraphs>
  <Slides>10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Poppins Heavy</vt:lpstr>
      <vt:lpstr>Arial</vt:lpstr>
      <vt:lpstr>Canva Sans</vt:lpstr>
      <vt:lpstr>Poppins Bold</vt:lpstr>
      <vt:lpstr>Canva Sans Bold</vt:lpstr>
      <vt:lpstr>Poppins Ultra-Bold</vt:lpstr>
      <vt:lpstr>Poppins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Yellow White Professional Product Branding Service Presentation</dc:title>
  <cp:lastModifiedBy>Abhinav Ganeshan</cp:lastModifiedBy>
  <cp:revision>4</cp:revision>
  <dcterms:created xsi:type="dcterms:W3CDTF">2006-08-16T00:00:00Z</dcterms:created>
  <dcterms:modified xsi:type="dcterms:W3CDTF">2023-10-01T00:26:24Z</dcterms:modified>
  <dc:identifier>DAFv9x0Pvo4</dc:identifier>
</cp:coreProperties>
</file>